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340" r:id="rId3"/>
    <p:sldId id="343" r:id="rId4"/>
    <p:sldId id="407" r:id="rId5"/>
    <p:sldId id="341" r:id="rId6"/>
    <p:sldId id="326" r:id="rId7"/>
    <p:sldId id="298" r:id="rId8"/>
    <p:sldId id="327" r:id="rId9"/>
    <p:sldId id="328" r:id="rId10"/>
    <p:sldId id="329" r:id="rId11"/>
    <p:sldId id="287" r:id="rId12"/>
    <p:sldId id="344" r:id="rId13"/>
    <p:sldId id="408" r:id="rId14"/>
    <p:sldId id="379" r:id="rId15"/>
    <p:sldId id="347" r:id="rId16"/>
    <p:sldId id="409" r:id="rId17"/>
    <p:sldId id="410" r:id="rId18"/>
    <p:sldId id="381" r:id="rId19"/>
    <p:sldId id="382" r:id="rId20"/>
    <p:sldId id="383" r:id="rId21"/>
    <p:sldId id="411" r:id="rId22"/>
    <p:sldId id="416" r:id="rId23"/>
    <p:sldId id="358" r:id="rId24"/>
    <p:sldId id="413" r:id="rId25"/>
    <p:sldId id="422" r:id="rId26"/>
    <p:sldId id="423" r:id="rId27"/>
    <p:sldId id="426" r:id="rId28"/>
    <p:sldId id="427" r:id="rId29"/>
    <p:sldId id="421" r:id="rId30"/>
    <p:sldId id="412" r:id="rId31"/>
    <p:sldId id="428" r:id="rId32"/>
    <p:sldId id="429" r:id="rId33"/>
    <p:sldId id="431" r:id="rId34"/>
    <p:sldId id="430" r:id="rId35"/>
    <p:sldId id="435" r:id="rId36"/>
    <p:sldId id="415" r:id="rId37"/>
    <p:sldId id="434" r:id="rId38"/>
    <p:sldId id="399" r:id="rId39"/>
    <p:sldId id="405" r:id="rId40"/>
    <p:sldId id="397" r:id="rId41"/>
    <p:sldId id="403" r:id="rId42"/>
    <p:sldId id="402" r:id="rId43"/>
    <p:sldId id="398" r:id="rId44"/>
    <p:sldId id="404" r:id="rId45"/>
    <p:sldId id="414" r:id="rId46"/>
    <p:sldId id="388" r:id="rId47"/>
    <p:sldId id="389" r:id="rId48"/>
    <p:sldId id="371" r:id="rId49"/>
    <p:sldId id="395" r:id="rId50"/>
    <p:sldId id="372" r:id="rId51"/>
    <p:sldId id="374" r:id="rId52"/>
    <p:sldId id="375" r:id="rId53"/>
    <p:sldId id="376" r:id="rId54"/>
    <p:sldId id="420" r:id="rId55"/>
    <p:sldId id="4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ith McCloskey" initials="KM" lastIdx="5" clrIdx="0">
    <p:extLst>
      <p:ext uri="{19B8F6BF-5375-455C-9EA6-DF929625EA0E}">
        <p15:presenceInfo xmlns:p15="http://schemas.microsoft.com/office/powerpoint/2012/main" userId="S-1-5-21-2025429265-1960408961-682003330-82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B848"/>
    <a:srgbClr val="424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87163" autoAdjust="0"/>
  </p:normalViewPr>
  <p:slideViewPr>
    <p:cSldViewPr snapToGrid="0" snapToObjects="1">
      <p:cViewPr varScale="1">
        <p:scale>
          <a:sx n="85" d="100"/>
          <a:sy n="85" d="100"/>
        </p:scale>
        <p:origin x="1179" y="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2T13:16:54.214" idx="4">
    <p:pos x="2772" y="1743"/>
    <p:text>Suggest Calling it Federal Security Authorization Process.</p:text>
    <p:extLst>
      <p:ext uri="{C676402C-5697-4E1C-873F-D02D1690AC5C}">
        <p15:threadingInfo xmlns:p15="http://schemas.microsoft.com/office/powerpoint/2012/main" timeZoneBias="240"/>
      </p:ext>
    </p:extLst>
  </p:cm>
  <p:cm authorId="1" dt="2018-10-12T13:18:50.376" idx="5">
    <p:pos x="2772" y="1839"/>
    <p:text>I would also have a bunch of Federal Terms come up: FISMA, ATO, FedRAMP, Continuous Diagnostics and Mitigation, NIST 800-53, FIPS-199, FIPS-140-2, Information Security Continuous Monitoring, NIST 800-37, Risk Management Framework, Privacy Threat Assessment, Privacy Impact Assessment, FOUO, SSI, Controlled Unclassified Information, Law Enforcement Sensitive, PII, SPII, PIV, e-Auth, NIST 800-137,</p:text>
    <p:extLst>
      <p:ext uri="{C676402C-5697-4E1C-873F-D02D1690AC5C}">
        <p15:threadingInfo xmlns:p15="http://schemas.microsoft.com/office/powerpoint/2012/main" timeZoneBias="24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0D69D-7A29-6548-BF7A-13F42F8A0FD9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5C331D-F4DB-B94D-97AA-35EB324A48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That’s the title – I promise you we’re </a:t>
            </a:r>
            <a:r>
              <a:rPr lang="en-US" baseline="0" dirty="0" err="1"/>
              <a:t>gonna</a:t>
            </a:r>
            <a:r>
              <a:rPr lang="en-US" baseline="0" dirty="0"/>
              <a:t> break that down!</a:t>
            </a:r>
          </a:p>
          <a:p>
            <a:r>
              <a:rPr lang="en-US" baseline="0" dirty="0"/>
              <a:t>But we got a lot to cover so let’s get going…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9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Govcloud</a:t>
            </a:r>
            <a:r>
              <a:rPr lang="en-US" baseline="0" dirty="0"/>
              <a:t> – CSPs separate and approved government hosting - blessing and curse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Pps</a:t>
            </a:r>
            <a:r>
              <a:rPr lang="en-US" b="1" dirty="0"/>
              <a:t> – aren’t going away</a:t>
            </a:r>
            <a:r>
              <a:rPr lang="en-US" dirty="0"/>
              <a:t>.</a:t>
            </a:r>
            <a:r>
              <a:rPr lang="en-US" baseline="0" dirty="0"/>
              <a:t> I was more optimistic at first, but that bubble has been burst a few times (but improvements underway)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Integration points/</a:t>
            </a:r>
            <a:r>
              <a:rPr lang="en-US" baseline="0" dirty="0"/>
              <a:t>Ent services – </a:t>
            </a:r>
            <a:r>
              <a:rPr lang="en-US" b="1" baseline="0" dirty="0"/>
              <a:t>network, data centers, identity providers</a:t>
            </a:r>
            <a:r>
              <a:rPr lang="en-US" baseline="0" dirty="0"/>
              <a:t>, time servers</a:t>
            </a:r>
          </a:p>
          <a:p>
            <a:r>
              <a:rPr lang="en-US" dirty="0"/>
              <a:t>little bit on </a:t>
            </a:r>
            <a:r>
              <a:rPr lang="en-US" dirty="0" err="1"/>
              <a:t>gov</a:t>
            </a:r>
            <a:r>
              <a:rPr lang="en-US" dirty="0"/>
              <a:t> datacenter and app modernization ultimately going to the cloud. Years and multiple changes</a:t>
            </a:r>
            <a:r>
              <a:rPr lang="en-US" baseline="0" dirty="0"/>
              <a:t> in direction…</a:t>
            </a:r>
          </a:p>
          <a:p>
            <a:endParaRPr lang="en-US" baseline="0" dirty="0"/>
          </a:p>
          <a:p>
            <a:r>
              <a:rPr lang="en-US" baseline="0" dirty="0"/>
              <a:t>Going to be </a:t>
            </a:r>
            <a:r>
              <a:rPr lang="en-US" b="1" baseline="0" dirty="0"/>
              <a:t>a little risky </a:t>
            </a:r>
            <a:r>
              <a:rPr lang="en-US" baseline="0" dirty="0"/>
              <a:t>in what I’m presenting and bring you in to a government site that I go to on occasion.</a:t>
            </a:r>
          </a:p>
          <a:p>
            <a:r>
              <a:rPr lang="en-US" baseline="0" dirty="0"/>
              <a:t>an </a:t>
            </a:r>
            <a:r>
              <a:rPr lang="en-US" b="1" baseline="0" dirty="0"/>
              <a:t>analogy</a:t>
            </a:r>
            <a:r>
              <a:rPr lang="en-US" baseline="0" dirty="0"/>
              <a:t> referencing that the Federal government and other government entities are in a mode of modernization including agile and </a:t>
            </a:r>
            <a:r>
              <a:rPr lang="en-US" baseline="0" dirty="0" err="1"/>
              <a:t>devsecops</a:t>
            </a:r>
            <a:r>
              <a:rPr lang="en-US" baseline="0" dirty="0"/>
              <a:t> and cloud and this is the analogy of current state: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4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see</a:t>
            </a:r>
            <a:r>
              <a:rPr lang="en-US" baseline="0" dirty="0"/>
              <a:t> improvements have been attempted, often not going to full completion or deployment, new attempts started each with some level of success, yet still a ways to go.</a:t>
            </a:r>
          </a:p>
          <a:p>
            <a:r>
              <a:rPr lang="en-US" dirty="0"/>
              <a:t>And yes it really is that</a:t>
            </a:r>
            <a:r>
              <a:rPr lang="en-US" baseline="0" dirty="0"/>
              <a:t> color green that we thought they abandoned in the 60s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3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800" b="1" dirty="0"/>
              <a:t>[10] </a:t>
            </a:r>
            <a:r>
              <a:rPr lang="en-US" sz="2800" dirty="0"/>
              <a:t>Not a full PaaS solution - </a:t>
            </a:r>
            <a:r>
              <a:rPr lang="en-US" b="1" dirty="0"/>
              <a:t>promote/not hide </a:t>
            </a:r>
            <a:r>
              <a:rPr lang="en-US" dirty="0" err="1"/>
              <a:t>IaC</a:t>
            </a:r>
            <a:r>
              <a:rPr lang="en-US" dirty="0"/>
              <a:t>/CM/</a:t>
            </a:r>
            <a:r>
              <a:rPr lang="en-US" dirty="0" err="1"/>
              <a:t>DevSecOps</a:t>
            </a:r>
            <a:endParaRPr lang="en-US" dirty="0"/>
          </a:p>
          <a:p>
            <a:r>
              <a:rPr lang="en-US" sz="1200" dirty="0"/>
              <a:t>Own your</a:t>
            </a:r>
            <a:r>
              <a:rPr lang="en-US" sz="1200" baseline="0" dirty="0"/>
              <a:t> destiny: </a:t>
            </a:r>
            <a:r>
              <a:rPr lang="en-US" sz="1200" b="1" dirty="0"/>
              <a:t>Example</a:t>
            </a:r>
            <a:r>
              <a:rPr lang="en-US" sz="1200" b="1" baseline="0" dirty="0"/>
              <a:t> – use Vault </a:t>
            </a:r>
            <a:r>
              <a:rPr lang="en-US" sz="1200" baseline="0" dirty="0"/>
              <a:t>as a trusted intermediate CA to the </a:t>
            </a:r>
            <a:r>
              <a:rPr lang="en-US" sz="1200" baseline="0" dirty="0" err="1"/>
              <a:t>gov</a:t>
            </a:r>
            <a:r>
              <a:rPr lang="en-US" sz="1200" baseline="0" dirty="0"/>
              <a:t> root and generate and replace your own certs on a much more rapid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9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Lets</a:t>
            </a:r>
            <a:r>
              <a:rPr lang="en-US" sz="1200" baseline="0" dirty="0"/>
              <a:t> take a look at </a:t>
            </a:r>
            <a:r>
              <a:rPr lang="en-US" sz="1200" b="1" baseline="0" dirty="0"/>
              <a:t>what we’re talking about </a:t>
            </a:r>
            <a:r>
              <a:rPr lang="en-US" sz="1200" baseline="0" dirty="0"/>
              <a:t>with this multi-tenant shared services platform.</a:t>
            </a:r>
          </a:p>
          <a:p>
            <a:r>
              <a:rPr lang="en-US" sz="1200" b="1" baseline="0" dirty="0"/>
              <a:t>Basic view </a:t>
            </a:r>
            <a:r>
              <a:rPr lang="en-US" sz="1200" baseline="0" dirty="0"/>
              <a:t>of the world. There would be much more complicated technical diagrams, but for our purposes this gets to the point.</a:t>
            </a:r>
          </a:p>
          <a:p>
            <a:r>
              <a:rPr lang="en-US" sz="1200" dirty="0"/>
              <a:t>Note</a:t>
            </a:r>
            <a:r>
              <a:rPr lang="en-US" sz="1200" baseline="0" dirty="0"/>
              <a:t>: </a:t>
            </a:r>
            <a:r>
              <a:rPr lang="en-US" sz="1200" dirty="0"/>
              <a:t>cloud platform shared services should be </a:t>
            </a:r>
            <a:r>
              <a:rPr lang="en-US" sz="1200" b="1" dirty="0"/>
              <a:t>built by cloud platform </a:t>
            </a:r>
            <a:r>
              <a:rPr lang="en-US" sz="1200" dirty="0"/>
              <a:t>as early as possible</a:t>
            </a:r>
          </a:p>
          <a:p>
            <a:r>
              <a:rPr lang="en-US" sz="1200" baseline="0" dirty="0"/>
              <a:t>thing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99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</a:t>
            </a:r>
            <a:r>
              <a:rPr lang="en-US" baseline="0" dirty="0"/>
              <a:t> that </a:t>
            </a:r>
            <a:r>
              <a:rPr lang="en-US" baseline="0" dirty="0" err="1"/>
              <a:t>ss&amp;m</a:t>
            </a:r>
            <a:r>
              <a:rPr lang="en-US" baseline="0" dirty="0"/>
              <a:t> offering</a:t>
            </a:r>
          </a:p>
          <a:p>
            <a:r>
              <a:rPr lang="en-US" b="1" dirty="0"/>
              <a:t>part of the dream </a:t>
            </a:r>
            <a:r>
              <a:rPr lang="en-US" b="1" dirty="0" err="1"/>
              <a:t>devsecops</a:t>
            </a:r>
            <a:r>
              <a:rPr lang="en-US" b="1" dirty="0"/>
              <a:t> engineer</a:t>
            </a:r>
            <a:r>
              <a:rPr lang="en-US" b="1" baseline="0" dirty="0"/>
              <a:t> experience </a:t>
            </a:r>
            <a:r>
              <a:rPr lang="en-US" baseline="0" dirty="0"/>
              <a:t>- implement a cool set of tools that will mesh together and drive everything going forward</a:t>
            </a:r>
          </a:p>
          <a:p>
            <a:r>
              <a:rPr lang="en-US" baseline="0" dirty="0"/>
              <a:t>in the multi-tenant space, </a:t>
            </a:r>
            <a:r>
              <a:rPr lang="en-US" b="1" baseline="0" dirty="0"/>
              <a:t>not only supports </a:t>
            </a:r>
            <a:r>
              <a:rPr lang="en-US" baseline="0" dirty="0"/>
              <a:t>all of the platform infrastructure and services, but it is available to the tenants to support their environments and applications.</a:t>
            </a:r>
          </a:p>
          <a:p>
            <a:r>
              <a:rPr lang="en-US" baseline="0" dirty="0"/>
              <a:t>The </a:t>
            </a:r>
            <a:r>
              <a:rPr lang="en-US" b="1" baseline="0" dirty="0"/>
              <a:t>savings in time and money </a:t>
            </a:r>
            <a:r>
              <a:rPr lang="en-US" baseline="0" dirty="0"/>
              <a:t>of a tenant app to be able to take advantage of these services day one is huge and compounded by each new lift.</a:t>
            </a:r>
          </a:p>
          <a:p>
            <a:endParaRPr lang="en-US" baseline="0" dirty="0"/>
          </a:p>
          <a:p>
            <a:r>
              <a:rPr lang="en-US" baseline="0" dirty="0"/>
              <a:t>one concern is the </a:t>
            </a:r>
            <a:r>
              <a:rPr lang="en-US" b="1" baseline="0" dirty="0"/>
              <a:t>standard selection </a:t>
            </a:r>
            <a:r>
              <a:rPr lang="en-US" baseline="0" dirty="0"/>
              <a:t>and procurement process in a government setting, particularly when trying to introduce new and innovative vendors and tools and concepts to a more static domain - </a:t>
            </a:r>
            <a:r>
              <a:rPr lang="en-US" b="1" baseline="0" dirty="0"/>
              <a:t>could be years</a:t>
            </a:r>
            <a:r>
              <a:rPr lang="en-US" baseline="0" dirty="0"/>
              <a:t>…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9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of </a:t>
            </a:r>
            <a:r>
              <a:rPr lang="en-US" b="1" dirty="0" err="1"/>
              <a:t>gov</a:t>
            </a:r>
            <a:r>
              <a:rPr lang="en-US" b="1" dirty="0"/>
              <a:t> being open</a:t>
            </a:r>
            <a:r>
              <a:rPr lang="en-US" b="1" baseline="0" dirty="0"/>
              <a:t> to streamline processes</a:t>
            </a:r>
            <a:r>
              <a:rPr lang="en-US" baseline="0" dirty="0"/>
              <a:t>, way to make a lot of decisions and purchases in shorter time than usual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products are purposes and re-pluggable and making really bad decisions is mitigated, risk of a big mistake is 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dirty="0" err="1"/>
              <a:t>Reqs</a:t>
            </a:r>
            <a:r>
              <a:rPr lang="en-US" baseline="0" dirty="0"/>
              <a:t> </a:t>
            </a:r>
            <a:r>
              <a:rPr lang="en-US" dirty="0"/>
              <a:t>such as:</a:t>
            </a:r>
          </a:p>
          <a:p>
            <a:pPr lvl="1"/>
            <a:r>
              <a:rPr lang="en-US" dirty="0"/>
              <a:t>had to support multi-tenancy to an acceptable degree including security and roles</a:t>
            </a:r>
          </a:p>
          <a:p>
            <a:pPr lvl="1"/>
            <a:r>
              <a:rPr lang="en-US" dirty="0"/>
              <a:t>Vendor support decent</a:t>
            </a:r>
          </a:p>
          <a:p>
            <a:pPr lvl="1"/>
            <a:r>
              <a:rPr lang="en-US" dirty="0"/>
              <a:t>Pricing </a:t>
            </a:r>
            <a:r>
              <a:rPr lang="en-US" dirty="0" err="1"/>
              <a:t>withflexible</a:t>
            </a:r>
            <a:r>
              <a:rPr lang="en-US" dirty="0"/>
              <a:t> growth strategies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Vendors have mixed feelings on the process. Can maybe win a POC but not a judgement call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b="1" dirty="0"/>
              <a:t>good to get in and start prototyping</a:t>
            </a:r>
            <a:r>
              <a:rPr lang="en-US" b="1" baseline="0" dirty="0"/>
              <a:t> </a:t>
            </a:r>
            <a:r>
              <a:rPr lang="en-US" baseline="0" dirty="0"/>
              <a:t>and experimenting and flushing out the architecture and design incrementally.</a:t>
            </a:r>
          </a:p>
          <a:p>
            <a:r>
              <a:rPr lang="en-US" baseline="0" dirty="0"/>
              <a:t>However, </a:t>
            </a:r>
            <a:r>
              <a:rPr lang="en-US" b="1" baseline="0" dirty="0"/>
              <a:t>before you head too far</a:t>
            </a:r>
            <a:r>
              <a:rPr lang="en-US" baseline="0" dirty="0"/>
              <a:t> down a path to your first </a:t>
            </a:r>
            <a:r>
              <a:rPr lang="en-US" baseline="0" dirty="0" err="1"/>
              <a:t>mvp</a:t>
            </a:r>
            <a:r>
              <a:rPr lang="en-US" baseline="0" dirty="0"/>
              <a:t>, there are things you will want to get figured out and have in place that will otherwise be </a:t>
            </a:r>
            <a:r>
              <a:rPr lang="en-US" b="1" baseline="0" dirty="0"/>
              <a:t>difficult to retrofit later</a:t>
            </a:r>
            <a:r>
              <a:rPr lang="en-US" baseline="0" dirty="0"/>
              <a:t>. </a:t>
            </a:r>
            <a:r>
              <a:rPr lang="en-US" b="1" baseline="0" dirty="0"/>
              <a:t>Common terminology </a:t>
            </a:r>
            <a:r>
              <a:rPr lang="en-US" baseline="0" dirty="0"/>
              <a:t>is part of this so the conversations make sense…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will be used throughout the platform to identify entities and segregate</a:t>
            </a:r>
            <a:r>
              <a:rPr lang="en-US" baseline="0" dirty="0"/>
              <a:t> access to </a:t>
            </a:r>
            <a:r>
              <a:rPr lang="en-US" baseline="0" dirty="0" err="1"/>
              <a:t>tenanat’s</a:t>
            </a:r>
            <a:r>
              <a:rPr lang="en-US" baseline="0" dirty="0"/>
              <a:t> resources</a:t>
            </a:r>
          </a:p>
          <a:p>
            <a:r>
              <a:rPr lang="en-US" dirty="0"/>
              <a:t>Quick run through</a:t>
            </a:r>
            <a:r>
              <a:rPr lang="en-US" baseline="0" dirty="0"/>
              <a:t> our usage tenant is a project comes from an org and product instance is one working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46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[needs re</a:t>
            </a:r>
            <a:r>
              <a:rPr lang="en-US" baseline="0" dirty="0"/>
              <a:t>naming]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62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[needs re</a:t>
            </a:r>
            <a:r>
              <a:rPr lang="en-US" baseline="0" dirty="0"/>
              <a:t>naming]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jokes about others saying what is with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72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honored </a:t>
            </a:r>
            <a:r>
              <a:rPr lang="en-US" dirty="0"/>
              <a:t>to be</a:t>
            </a:r>
            <a:r>
              <a:rPr lang="en-US" baseline="0" dirty="0"/>
              <a:t> speaking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in technology for many years,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disciplines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 about the DevOps movement in its early days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{jump to speaker page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–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bighead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 rest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in technology for many years,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disciplines 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and out of consulting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learned about the DevOps movement in its early days </a:t>
            </a:r>
          </a:p>
          <a:p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{jump to speaker page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– </a:t>
            </a: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bighead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 operations/infrastructure, development and various levels of technical management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occasionally in government, with this being first direct exposure to Federal Government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been responsible for or associated with development and infrastructure automation and enterprise/corporate tooling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made a specific career path towards it, including returning to more hands-on technical roles where my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skillset lies and feel more productive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feel you know me from this conference of course as my new nickname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675C5-DB7C-4AFD-9C24-B7BA409F9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6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[15] </a:t>
            </a:r>
            <a:r>
              <a:rPr lang="en-US" dirty="0"/>
              <a:t>Just introduce and then explain</a:t>
            </a:r>
            <a:r>
              <a:rPr lang="en-US" baseline="0" dirty="0"/>
              <a:t> diagram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83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– platform code, reuse of modules</a:t>
            </a:r>
          </a:p>
          <a:p>
            <a:endParaRPr lang="en-US" dirty="0"/>
          </a:p>
          <a:p>
            <a:r>
              <a:rPr lang="en-US" dirty="0"/>
              <a:t>Tenants – 4 repos – explain then code examples re-inforce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platform owned by </a:t>
            </a:r>
            <a:r>
              <a:rPr lang="en-US" dirty="0" err="1"/>
              <a:t>devsecops</a:t>
            </a:r>
            <a:r>
              <a:rPr lang="en-US" dirty="0"/>
              <a:t> org, network engineers can own tenant network repo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47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provision-common/scripts: Setup, init_S3,</a:t>
            </a:r>
            <a:r>
              <a:rPr lang="en-US" baseline="0" dirty="0"/>
              <a:t> </a:t>
            </a:r>
            <a:r>
              <a:rPr lang="en-US" dirty="0"/>
              <a:t>Environment, Assemble,</a:t>
            </a:r>
            <a:r>
              <a:rPr lang="en-US" baseline="0" dirty="0"/>
              <a:t> Plan, Apply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71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Core structure high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Show module to module – </a:t>
            </a:r>
            <a:r>
              <a:rPr lang="en-US" baseline="0" dirty="0" err="1"/>
              <a:t>toolstation</a:t>
            </a:r>
            <a:r>
              <a:rPr lang="en-US" baseline="0" dirty="0"/>
              <a:t> to </a:t>
            </a:r>
            <a:r>
              <a:rPr lang="en-US" baseline="0" dirty="0" err="1"/>
              <a:t>cplinux</a:t>
            </a:r>
            <a:r>
              <a:rPr lang="en-US" baseline="0" dirty="0"/>
              <a:t> to </a:t>
            </a:r>
            <a:r>
              <a:rPr lang="en-US" baseline="0" dirty="0" err="1"/>
              <a:t>ansible</a:t>
            </a:r>
            <a:r>
              <a:rPr lang="en-US" baseline="0" dirty="0"/>
              <a:t> to </a:t>
            </a:r>
            <a:r>
              <a:rPr lang="en-US" baseline="0" dirty="0" err="1"/>
              <a:t>ansible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hierarchy/structure – need graphic slide, then real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Multi-tenant handling (tiers, repos,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Heavy use of modules</a:t>
            </a:r>
          </a:p>
          <a:p>
            <a:r>
              <a:rPr lang="en-US" dirty="0"/>
              <a:t>Provision/Configure</a:t>
            </a:r>
            <a:endParaRPr lang="en-US" baseline="0" dirty="0"/>
          </a:p>
          <a:p>
            <a:r>
              <a:rPr lang="en-US" baseline="0" dirty="0"/>
              <a:t>Tenant code utilizes common tenant specific modules and common core modules</a:t>
            </a:r>
          </a:p>
          <a:p>
            <a:r>
              <a:rPr lang="en-US" dirty="0"/>
              <a:t>Tenant level modules</a:t>
            </a:r>
          </a:p>
          <a:p>
            <a:r>
              <a:rPr lang="en-US" dirty="0"/>
              <a:t>Migration to core with comparisons to terraform module registry – similar and possibly complimentary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19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{Code Break} VPINSTDEV02-Compute</a:t>
            </a:r>
            <a:r>
              <a:rPr lang="en-US" baseline="0" dirty="0"/>
              <a:t> - </a:t>
            </a:r>
            <a:r>
              <a:rPr lang="en-US" dirty="0"/>
              <a:t>Tenant Level Repos</a:t>
            </a:r>
          </a:p>
          <a:p>
            <a:r>
              <a:rPr lang="en-US" dirty="0"/>
              <a:t>Walk through product instance, then compute for </a:t>
            </a:r>
            <a:r>
              <a:rPr lang="en-US" dirty="0" err="1"/>
              <a:t>teststation</a:t>
            </a:r>
            <a:r>
              <a:rPr lang="en-US" baseline="0" dirty="0"/>
              <a:t> calling its own module, then </a:t>
            </a:r>
            <a:r>
              <a:rPr lang="en-US" baseline="0" dirty="0" err="1"/>
              <a:t>toolstation</a:t>
            </a:r>
            <a:r>
              <a:rPr lang="en-US" baseline="0" dirty="0"/>
              <a:t> calling up</a:t>
            </a:r>
          </a:p>
          <a:p>
            <a:r>
              <a:rPr lang="en-US" baseline="0" dirty="0"/>
              <a:t>Then get into security group creation in services and sg setting in </a:t>
            </a:r>
            <a:r>
              <a:rPr lang="en-US" baseline="0" dirty="0" err="1"/>
              <a:t>toolstation</a:t>
            </a:r>
            <a:endParaRPr lang="en-US" baseline="0" dirty="0"/>
          </a:p>
          <a:p>
            <a:pPr lvl="1"/>
            <a:r>
              <a:rPr lang="en-US" dirty="0"/>
              <a:t>Need for all services available to be able to streamline services availability</a:t>
            </a:r>
          </a:p>
          <a:p>
            <a:pPr lvl="1"/>
            <a:r>
              <a:rPr lang="en-US" dirty="0"/>
              <a:t>Structure concept – using named service groups as endpoints, server/client [relationship diagram]</a:t>
            </a:r>
          </a:p>
          <a:p>
            <a:pPr lvl="1"/>
            <a:r>
              <a:rPr lang="en-US" dirty="0"/>
              <a:t>It all comes down to 1s &amp; 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13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Tenant Product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Tenant Product Instance variables set at categorization levels - quick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8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Tenant Product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Tenant Product Instance variables set at categorization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50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Tenant Product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Code that sets up shared </a:t>
            </a:r>
            <a:r>
              <a:rPr lang="en-US" baseline="0" dirty="0" err="1"/>
              <a:t>vars</a:t>
            </a:r>
            <a:r>
              <a:rPr lang="en-US" baseline="0" dirty="0"/>
              <a:t> for all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30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Tenant Product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Toolstation</a:t>
            </a:r>
            <a:r>
              <a:rPr lang="en-US" baseline="0" dirty="0"/>
              <a:t> </a:t>
            </a:r>
            <a:r>
              <a:rPr lang="en-US" baseline="0" dirty="0" err="1"/>
              <a:t>tfvars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Discuss 1s&amp;0s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31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Tenant Product 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ToolStation</a:t>
            </a:r>
            <a:r>
              <a:rPr lang="en-US" baseline="0" dirty="0"/>
              <a:t> calls common module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57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[5] walk through together </a:t>
            </a:r>
            <a:r>
              <a:rPr lang="en-US" sz="1200" b="0" dirty="0"/>
              <a:t>what would go into a hypothetical project building out such a cloud platform.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30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5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Networking Layer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0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ToolStation</a:t>
            </a:r>
            <a:r>
              <a:rPr lang="en-US" baseline="0" dirty="0"/>
              <a:t> Module invoking </a:t>
            </a:r>
            <a:r>
              <a:rPr lang="en-US" baseline="0" dirty="0" err="1"/>
              <a:t>linux</a:t>
            </a:r>
            <a:r>
              <a:rPr lang="en-US" baseline="0" dirty="0"/>
              <a:t> node where </a:t>
            </a:r>
            <a:r>
              <a:rPr lang="en-US" baseline="0" dirty="0" err="1"/>
              <a:t>ansible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56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Core structure high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Show module to module – </a:t>
            </a:r>
            <a:r>
              <a:rPr lang="en-US" baseline="0" dirty="0" err="1"/>
              <a:t>toolstation</a:t>
            </a:r>
            <a:r>
              <a:rPr lang="en-US" baseline="0" dirty="0"/>
              <a:t> to </a:t>
            </a:r>
            <a:r>
              <a:rPr lang="en-US" baseline="0" dirty="0" err="1"/>
              <a:t>cplinux</a:t>
            </a:r>
            <a:r>
              <a:rPr lang="en-US" baseline="0" dirty="0"/>
              <a:t> to </a:t>
            </a:r>
            <a:r>
              <a:rPr lang="en-US" baseline="0" dirty="0" err="1"/>
              <a:t>ansible</a:t>
            </a:r>
            <a:r>
              <a:rPr lang="en-US" baseline="0" dirty="0"/>
              <a:t> to </a:t>
            </a:r>
            <a:r>
              <a:rPr lang="en-US" baseline="0" dirty="0" err="1"/>
              <a:t>ansible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hierarchy/structure – need graphic slide, then real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Multi-tenant handling (tiers, repos,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Heavy use of modules</a:t>
            </a:r>
          </a:p>
          <a:p>
            <a:r>
              <a:rPr lang="en-US" dirty="0"/>
              <a:t>Provision/Configure</a:t>
            </a:r>
            <a:endParaRPr lang="en-US" baseline="0" dirty="0"/>
          </a:p>
          <a:p>
            <a:r>
              <a:rPr lang="en-US" baseline="0" dirty="0"/>
              <a:t>Tenant code utilizes common tenant specific modules and common core modules</a:t>
            </a:r>
          </a:p>
          <a:p>
            <a:r>
              <a:rPr lang="en-US" dirty="0"/>
              <a:t>Tenant level modules</a:t>
            </a:r>
          </a:p>
          <a:p>
            <a:r>
              <a:rPr lang="en-US" dirty="0"/>
              <a:t>Migration to core with comparisons to terraform module registry – similar and possibly complimentary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83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Templated </a:t>
            </a:r>
            <a:r>
              <a:rPr lang="en-US" baseline="0" dirty="0" err="1"/>
              <a:t>ansible</a:t>
            </a:r>
            <a:r>
              <a:rPr lang="en-US" baseline="0" dirty="0"/>
              <a:t> </a:t>
            </a:r>
            <a:r>
              <a:rPr lang="en-US" baseline="0" dirty="0" err="1"/>
              <a:t>vars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Run purpose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58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Ansible</a:t>
            </a:r>
            <a:r>
              <a:rPr lang="en-US" baseline="0" dirty="0"/>
              <a:t> playbook for </a:t>
            </a:r>
            <a:r>
              <a:rPr lang="en-US" baseline="0" dirty="0" err="1"/>
              <a:t>Toolstation</a:t>
            </a:r>
            <a:r>
              <a:rPr lang="en-US" baseline="0" dirty="0"/>
              <a:t> that applies several roles to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344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[20] </a:t>
            </a:r>
            <a:r>
              <a:rPr lang="en-US" sz="1200" b="1" dirty="0" err="1"/>
              <a:t>Worksapces</a:t>
            </a:r>
            <a:r>
              <a:rPr lang="en-US" sz="1200" b="1" dirty="0"/>
              <a:t> (State) </a:t>
            </a:r>
            <a:r>
              <a:rPr lang="en-US" sz="1200" dirty="0"/>
              <a:t>has to follow structure – separate state for each project instance layer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code – build scripts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69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–</a:t>
            </a:r>
            <a:r>
              <a:rPr lang="en-US" baseline="0" dirty="0"/>
              <a:t> </a:t>
            </a:r>
            <a:r>
              <a:rPr lang="en-US" dirty="0"/>
              <a:t>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Build script (just showing 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56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Here’s the cloud platform network and SS&amp;M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Some kind of interconnect with </a:t>
            </a:r>
            <a:r>
              <a:rPr lang="en-US" baseline="0" dirty="0" err="1"/>
              <a:t>gov</a:t>
            </a:r>
            <a:r>
              <a:rPr lang="en-US" baseline="0" dirty="0"/>
              <a:t>/enterprise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created and maintained with the same “</a:t>
            </a:r>
            <a:r>
              <a:rPr lang="en-US" b="1" baseline="0" dirty="0"/>
              <a:t>eat your own dogfood</a:t>
            </a:r>
            <a:r>
              <a:rPr lang="en-US" baseline="0" dirty="0"/>
              <a:t>” as any product instances.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now the tenant needs a new development product instance…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Another basic view</a:t>
            </a:r>
            <a:r>
              <a:rPr lang="en-US" baseline="0" dirty="0"/>
              <a:t> drilling down a bit into the networking aspects.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transit network may have special requirements to connect back home like using Cisco routers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It is the hub for both internal network to cloud platform as well as the inter-services and inter-tenant spaces connecting through secure and isolated networks.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91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networking</a:t>
            </a:r>
            <a:r>
              <a:rPr lang="en-US" baseline="0" dirty="0"/>
              <a:t> layer build kicks off and the building blocks start falling into place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With a VPC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73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takeaway: federal government does innovation with right leadership and good contractors</a:t>
            </a:r>
          </a:p>
          <a:p>
            <a:r>
              <a:rPr lang="en-US" dirty="0"/>
              <a:t>Next slide</a:t>
            </a:r>
            <a:r>
              <a:rPr lang="en-US" baseline="0" dirty="0"/>
              <a:t> team pic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13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Additional network topology</a:t>
            </a:r>
            <a:r>
              <a:rPr lang="en-US" baseline="0" dirty="0"/>
              <a:t> and resources are added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7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plumbing to the transit network</a:t>
            </a:r>
            <a:r>
              <a:rPr lang="en-US" b="1" baseline="0" dirty="0"/>
              <a:t> </a:t>
            </a:r>
            <a:r>
              <a:rPr lang="en-US" baseline="0" dirty="0"/>
              <a:t>including perhaps another router appliance appear.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creating other network resources - peers</a:t>
            </a:r>
            <a:r>
              <a:rPr lang="en-US" baseline="0" dirty="0"/>
              <a:t>, specific </a:t>
            </a:r>
            <a:r>
              <a:rPr lang="en-US" b="1" baseline="0" dirty="0"/>
              <a:t>routing</a:t>
            </a:r>
            <a:r>
              <a:rPr lang="en-US" baseline="0" dirty="0"/>
              <a:t>, </a:t>
            </a:r>
            <a:r>
              <a:rPr lang="en-US" b="1" baseline="0" dirty="0"/>
              <a:t>gateways</a:t>
            </a:r>
            <a:r>
              <a:rPr lang="en-US" baseline="0" dirty="0"/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459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connectors layer kicks off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 </a:t>
            </a:r>
            <a:r>
              <a:rPr lang="en-US" dirty="0"/>
              <a:t>and defines</a:t>
            </a:r>
            <a:r>
              <a:rPr lang="en-US" baseline="0" dirty="0"/>
              <a:t> the connectivity including security mechanisms to access the SS&amp;M and internal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2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everything’s ready t</a:t>
            </a:r>
            <a:r>
              <a:rPr lang="en-US" baseline="0" dirty="0"/>
              <a:t>o build the </a:t>
            </a:r>
            <a:r>
              <a:rPr lang="en-US" b="1" baseline="0" dirty="0"/>
              <a:t>compute layer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  </a:t>
            </a:r>
            <a:r>
              <a:rPr lang="en-US" baseline="0" dirty="0"/>
              <a:t>and lay out the virtual instances and </a:t>
            </a:r>
            <a:r>
              <a:rPr lang="en-US" b="1" baseline="0" dirty="0"/>
              <a:t>any other compute resources </a:t>
            </a:r>
            <a:r>
              <a:rPr lang="en-US" baseline="0" dirty="0"/>
              <a:t>needed to deploy the application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{Destroy Next}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762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what, the tenant no longer</a:t>
            </a:r>
            <a:r>
              <a:rPr lang="en-US" baseline="0" dirty="0"/>
              <a:t> needs this test product instance…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a few destroy sequences in reverse order –</a:t>
            </a:r>
            <a:r>
              <a:rPr lang="en-US" baseline="0" dirty="0"/>
              <a:t> it’s all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66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[30]</a:t>
            </a:r>
            <a:r>
              <a:rPr lang="en-US" dirty="0"/>
              <a:t> Share how you can easily move to that</a:t>
            </a:r>
          </a:p>
          <a:p>
            <a:pPr marL="0" indent="0" defTabSz="931774">
              <a:buFont typeface="Arial" panose="020B0604020202020204" pitchFamily="34" charset="0"/>
              <a:buNone/>
              <a:defRPr/>
            </a:pPr>
            <a:r>
              <a:rPr lang="en-US" b="1" dirty="0"/>
              <a:t>containers</a:t>
            </a:r>
            <a:r>
              <a:rPr lang="en-US" dirty="0"/>
              <a:t> have a place, sorry still not heavy use in </a:t>
            </a:r>
            <a:r>
              <a:rPr lang="en-US" dirty="0" err="1"/>
              <a:t>gov</a:t>
            </a:r>
            <a:r>
              <a:rPr lang="en-US" dirty="0"/>
              <a:t> or for services (another talk/debate)</a:t>
            </a:r>
            <a:endParaRPr lang="en-US" dirty="0">
              <a:solidFill>
                <a:prstClr val="white">
                  <a:lumMod val="50000"/>
                </a:prstClr>
              </a:solidFill>
              <a:latin typeface="Franklin Gothic Book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41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flow</a:t>
            </a:r>
            <a:r>
              <a:rPr lang="en-US" baseline="0" dirty="0"/>
              <a:t> emphasizing </a:t>
            </a:r>
            <a:r>
              <a:rPr lang="en-US" baseline="0" dirty="0" err="1"/>
              <a:t>Hashi</a:t>
            </a:r>
            <a:r>
              <a:rPr lang="en-US" baseline="0" dirty="0"/>
              <a:t> products (Jenkins could be Nomad)</a:t>
            </a:r>
          </a:p>
          <a:p>
            <a:r>
              <a:rPr lang="en-US" dirty="0"/>
              <a:t>{CODE BREAK} Core - Hardening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3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{CODE BREAK} CloudPlatform-</a:t>
            </a:r>
            <a:r>
              <a:rPr lang="en-US" dirty="0" err="1"/>
              <a:t>IaC</a:t>
            </a:r>
            <a:r>
              <a:rPr lang="en-US" dirty="0"/>
              <a:t>-Core</a:t>
            </a:r>
          </a:p>
          <a:p>
            <a:r>
              <a:rPr lang="en-US" dirty="0"/>
              <a:t>Configure </a:t>
            </a:r>
            <a:r>
              <a:rPr lang="en-US" dirty="0" err="1"/>
              <a:t>creativeworks.cis_redhat</a:t>
            </a:r>
            <a:r>
              <a:rPr lang="en-US" baseline="0" dirty="0"/>
              <a:t> tasks main, 1 include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191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have to get our platform launched and start onboarding tenants. Oh wait, we’re going to need to be authorized to do that.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dirty="0"/>
              <a:t>gets back to the acrony</a:t>
            </a:r>
            <a:r>
              <a:rPr lang="en-US" baseline="0" dirty="0"/>
              <a:t>m alert big time!</a:t>
            </a:r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599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ATO and say some nice words.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Fortunately, we have been baking the 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 into </a:t>
            </a:r>
            <a:r>
              <a:rPr lang="en-US" sz="1200" b="1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devsecops</a:t>
            </a:r>
            <a:r>
              <a:rPr lang="en-US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day 1!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More difficult </a:t>
            </a:r>
            <a:r>
              <a:rPr lang="en-US" sz="1200" dirty="0"/>
              <a:t>than it needs to be!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Current time required won’t support volume of cloud migration</a:t>
            </a:r>
          </a:p>
          <a:p>
            <a:pPr lvl="1"/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Efforts underway to make it: </a:t>
            </a:r>
            <a:r>
              <a:rPr lang="en-US" dirty="0"/>
              <a:t>Repeatable (particularly for cyclical re-certs)</a:t>
            </a:r>
          </a:p>
          <a:p>
            <a:pPr lvl="1"/>
            <a:r>
              <a:rPr lang="en-US" dirty="0"/>
              <a:t>Applicable to modern technologies (i.e. cloud/immutable infrastructure)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Inheritance</a:t>
            </a:r>
            <a:r>
              <a:rPr lang="en-US" dirty="0"/>
              <a:t> from CSP and then platform is a major benefit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lift and shift </a:t>
            </a:r>
            <a:r>
              <a:rPr lang="en-US" sz="1200" dirty="0"/>
              <a:t>– migrate</a:t>
            </a:r>
            <a:r>
              <a:rPr lang="en-US" sz="1200" baseline="0" dirty="0"/>
              <a:t> first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Tool </a:t>
            </a:r>
            <a:r>
              <a:rPr lang="en-US" b="1" dirty="0">
                <a:solidFill>
                  <a:srgbClr val="FFFF00"/>
                </a:solidFill>
              </a:rPr>
              <a:t>Agnostic</a:t>
            </a:r>
            <a:r>
              <a:rPr lang="en-US" b="1" baseline="0" dirty="0">
                <a:solidFill>
                  <a:srgbClr val="FFFF00"/>
                </a:solidFill>
              </a:rPr>
              <a:t> </a:t>
            </a:r>
            <a:r>
              <a:rPr lang="en-US" baseline="0" dirty="0"/>
              <a:t>- </a:t>
            </a:r>
            <a:r>
              <a:rPr lang="en-US" dirty="0"/>
              <a:t>Stay Generic enough to swap components in and out – they already have favorites</a:t>
            </a:r>
          </a:p>
          <a:p>
            <a:r>
              <a:rPr lang="en-US" b="1" dirty="0"/>
              <a:t>Segregate tenants </a:t>
            </a:r>
            <a:r>
              <a:rPr lang="en-US" dirty="0"/>
              <a:t>–</a:t>
            </a:r>
            <a:r>
              <a:rPr lang="en-US" baseline="0" dirty="0"/>
              <a:t> if this thing is multi-tenant, nobody better see my stuff!</a:t>
            </a:r>
          </a:p>
          <a:p>
            <a:pPr marL="0" indent="0" defTabSz="931774">
              <a:buFont typeface="Arial" panose="020B0604020202020204" pitchFamily="34" charset="0"/>
              <a:buNone/>
              <a:defRPr/>
            </a:pPr>
            <a:r>
              <a:rPr lang="en-US" dirty="0"/>
              <a:t>They’re coming from </a:t>
            </a:r>
            <a:r>
              <a:rPr lang="en-US" b="1" dirty="0"/>
              <a:t>data centers and </a:t>
            </a:r>
            <a:r>
              <a:rPr lang="en-US" b="1" baseline="0" dirty="0" err="1">
                <a:solidFill>
                  <a:prstClr val="white">
                    <a:lumMod val="50000"/>
                  </a:prstClr>
                </a:solidFill>
                <a:latin typeface="Franklin Gothic Book"/>
              </a:rPr>
              <a:t>gov</a:t>
            </a:r>
            <a:r>
              <a:rPr lang="en-US" b="1" baseline="0" dirty="0">
                <a:solidFill>
                  <a:prstClr val="white">
                    <a:lumMod val="50000"/>
                  </a:prstClr>
                </a:solidFill>
                <a:latin typeface="Franklin Gothic Book"/>
              </a:rPr>
              <a:t> networks </a:t>
            </a:r>
            <a:r>
              <a:rPr lang="en-US" baseline="0" dirty="0">
                <a:solidFill>
                  <a:prstClr val="white">
                    <a:lumMod val="50000"/>
                  </a:prstClr>
                </a:solidFill>
                <a:latin typeface="Franklin Gothic Book"/>
              </a:rPr>
              <a:t>with all the </a:t>
            </a:r>
            <a:r>
              <a:rPr lang="en-US" b="1" baseline="0" dirty="0">
                <a:solidFill>
                  <a:prstClr val="white">
                    <a:lumMod val="50000"/>
                  </a:prstClr>
                </a:solidFill>
                <a:latin typeface="Franklin Gothic Book"/>
              </a:rPr>
              <a:t>baggage</a:t>
            </a: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What does the Federal Government need from a cloud solution?</a:t>
            </a:r>
          </a:p>
          <a:p>
            <a:pPr marL="0" indent="0" defTabSz="931774">
              <a:buFont typeface="Arial" panose="020B0604020202020204" pitchFamily="34" charset="0"/>
              <a:buNone/>
              <a:defRPr/>
            </a:pPr>
            <a:r>
              <a:rPr lang="en-US" baseline="0" dirty="0">
                <a:solidFill>
                  <a:prstClr val="white">
                    <a:lumMod val="50000"/>
                  </a:prstClr>
                </a:solidFill>
                <a:latin typeface="Franklin Gothic Book"/>
              </a:rPr>
              <a:t>A lot of services are actually provided for them and they still need them (or at least think they do)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7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For now,</a:t>
            </a:r>
            <a:r>
              <a:rPr lang="en-US" b="1" baseline="0" dirty="0"/>
              <a:t> common occurrence</a:t>
            </a:r>
            <a:r>
              <a:rPr lang="en-US" baseline="0" dirty="0"/>
              <a:t> while participating in the Federal Security Authorization Process!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We’ve all been there…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41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[35]</a:t>
            </a:r>
            <a:r>
              <a:rPr lang="en-US" dirty="0"/>
              <a:t> We are authorized,</a:t>
            </a:r>
            <a:r>
              <a:rPr lang="en-US" baseline="0" dirty="0"/>
              <a:t> </a:t>
            </a:r>
            <a:r>
              <a:rPr lang="en-US" dirty="0"/>
              <a:t>finished, </a:t>
            </a:r>
            <a:r>
              <a:rPr lang="en-US" baseline="0" dirty="0"/>
              <a:t> and launching our first tenants and bringing this to a close!</a:t>
            </a:r>
          </a:p>
          <a:p>
            <a:r>
              <a:rPr lang="en-US" dirty="0"/>
              <a:t>We’ve</a:t>
            </a:r>
            <a:r>
              <a:rPr lang="en-US" baseline="0" dirty="0"/>
              <a:t> gotten through a lot of material on why, what, and how we might achieve the goals and realize the benefits of our multi-tenant CSP agnostic cloud platform for the federal government.</a:t>
            </a:r>
          </a:p>
          <a:p>
            <a:r>
              <a:rPr lang="en-US" baseline="0" dirty="0"/>
              <a:t>To demonstrate, I am going to step out again and allow you to come in to another government facility where the modernization efforts have been more recent and more successful…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613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</a:t>
            </a:r>
            <a:r>
              <a:rPr lang="en-US" baseline="0" dirty="0"/>
              <a:t> again as an analogy, t</a:t>
            </a:r>
            <a:r>
              <a:rPr lang="en-US" dirty="0"/>
              <a:t>his represents</a:t>
            </a:r>
            <a:r>
              <a:rPr lang="en-US" baseline="0" dirty="0"/>
              <a:t> the n</a:t>
            </a:r>
            <a:r>
              <a:rPr lang="en-US" dirty="0"/>
              <a:t>ew</a:t>
            </a:r>
            <a:r>
              <a:rPr lang="en-US" baseline="0" dirty="0"/>
              <a:t> app in the </a:t>
            </a:r>
            <a:r>
              <a:rPr lang="en-US" dirty="0"/>
              <a:t>cloud. All modern and shiny and automate</a:t>
            </a:r>
            <a:r>
              <a:rPr lang="en-US" baseline="0" dirty="0"/>
              <a:t>d and acceptance and adoption rates are exceeding expectations.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But, of course it can’t be perfect</a:t>
            </a:r>
            <a:r>
              <a:rPr lang="en-US" baseline="0" dirty="0"/>
              <a:t> and there will be ongoing issues to address as it continues to mature</a:t>
            </a:r>
            <a:r>
              <a:rPr lang="en-US" dirty="0"/>
              <a:t>… there is a slight problem with this implementation in that when someone</a:t>
            </a:r>
            <a:r>
              <a:rPr lang="en-US" baseline="0" dirty="0"/>
              <a:t> who is near it in any way </a:t>
            </a:r>
            <a:r>
              <a:rPr lang="en-US" dirty="0"/>
              <a:t>moves</a:t>
            </a:r>
            <a:r>
              <a:rPr lang="en-US" baseline="0" dirty="0"/>
              <a:t> in the slightest, it misinterprets the action and well flushes</a:t>
            </a:r>
          </a:p>
          <a:p>
            <a:r>
              <a:rPr lang="en-US" baseline="0" dirty="0"/>
              <a:t>Like we’re talking one standard visit could result in 4 or 5 flushes…</a:t>
            </a:r>
          </a:p>
          <a:p>
            <a:r>
              <a:rPr lang="en-US" dirty="0"/>
              <a:t>So</a:t>
            </a:r>
            <a:r>
              <a:rPr lang="en-US" baseline="0" dirty="0"/>
              <a:t> a lot of the savings and benefits of the modern architecture with sophisticated automation and security is reduced.</a:t>
            </a:r>
          </a:p>
          <a:p>
            <a:r>
              <a:rPr lang="en-US" baseline="0" dirty="0"/>
              <a:t>But fortunately being in an agile and innovative environment, this can be addressed…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614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it is the well</a:t>
            </a:r>
            <a:r>
              <a:rPr lang="en-US" baseline="0" dirty="0"/>
              <a:t> known</a:t>
            </a:r>
            <a:r>
              <a:rPr lang="en-US" dirty="0"/>
              <a:t> hanging</a:t>
            </a:r>
            <a:r>
              <a:rPr lang="en-US" baseline="0" dirty="0"/>
              <a:t> TP patch. </a:t>
            </a:r>
            <a:r>
              <a:rPr lang="en-US" dirty="0"/>
              <a:t>Unfortunately,</a:t>
            </a:r>
            <a:r>
              <a:rPr lang="en-US" baseline="0" dirty="0"/>
              <a:t> t</a:t>
            </a:r>
            <a:r>
              <a:rPr lang="en-US" dirty="0"/>
              <a:t>his is what happens when good intentioned sysadmins still trying to get into that </a:t>
            </a:r>
            <a:r>
              <a:rPr lang="en-US" dirty="0" err="1"/>
              <a:t>DevSecOps</a:t>
            </a:r>
            <a:r>
              <a:rPr lang="en-US" dirty="0"/>
              <a:t> way</a:t>
            </a:r>
            <a:r>
              <a:rPr lang="en-US" baseline="0" dirty="0"/>
              <a:t> of thinking </a:t>
            </a:r>
            <a:r>
              <a:rPr lang="en-US" dirty="0"/>
              <a:t>figure out how to get that thing working again</a:t>
            </a:r>
            <a:r>
              <a:rPr lang="en-US" baseline="0" dirty="0"/>
              <a:t> and then can close the ticket! And then this is the solution that everyone lives with for a long period of time. And communication and collaboration are not good, particularly in such matters, so the implementation is sporadic and a lot of end users just learn to accept the shortcoming in the system.</a:t>
            </a:r>
          </a:p>
          <a:p>
            <a:r>
              <a:rPr lang="en-US" baseline="0" dirty="0"/>
              <a:t>So the takeaway is establish the </a:t>
            </a:r>
            <a:r>
              <a:rPr lang="en-US" baseline="0" dirty="0" err="1"/>
              <a:t>devsecops</a:t>
            </a:r>
            <a:r>
              <a:rPr lang="en-US" baseline="0" dirty="0"/>
              <a:t> practices from the start of the project and change the culture with the technology so that a path of continuous improvement can be realized.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782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Instance data loss is one concern - including getting clients to think that way. More containers</a:t>
            </a:r>
            <a:r>
              <a:rPr lang="en-US" baseline="0" dirty="0"/>
              <a:t> will help.</a:t>
            </a:r>
            <a:endParaRPr lang="en-US" dirty="0"/>
          </a:p>
          <a:p>
            <a:r>
              <a:rPr lang="en-US" dirty="0"/>
              <a:t>4 - Like when you understand</a:t>
            </a:r>
            <a:r>
              <a:rPr lang="en-US" baseline="0" dirty="0"/>
              <a:t> why Plan is so important you can realize while more dynamic code and variables are problematic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167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it. Thanks for being here. Contact me if you have</a:t>
            </a:r>
            <a:r>
              <a:rPr lang="en-US" baseline="0" dirty="0"/>
              <a:t>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675C5-DB7C-4AFD-9C24-B7BA409F9B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68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promised I would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 it down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defines more of our requirements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31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Including hybrid (dc and cloud),</a:t>
            </a:r>
            <a:r>
              <a:rPr lang="en-US" baseline="0" dirty="0"/>
              <a:t> </a:t>
            </a:r>
            <a:r>
              <a:rPr lang="en-US" dirty="0"/>
              <a:t>lift</a:t>
            </a:r>
            <a:r>
              <a:rPr lang="en-US" baseline="0" dirty="0"/>
              <a:t> &amp; shift, re-factor, and net 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 a full PaaS solution – promote </a:t>
            </a:r>
            <a:r>
              <a:rPr lang="en-US" dirty="0" err="1"/>
              <a:t>IaC</a:t>
            </a:r>
            <a:r>
              <a:rPr lang="en-US" dirty="0"/>
              <a:t>/</a:t>
            </a:r>
            <a:r>
              <a:rPr lang="en-US" dirty="0" err="1"/>
              <a:t>DevSecOps</a:t>
            </a:r>
            <a:r>
              <a:rPr lang="en-US" dirty="0"/>
              <a:t>, not hide</a:t>
            </a:r>
          </a:p>
          <a:p>
            <a:r>
              <a:rPr lang="en-US" dirty="0"/>
              <a:t>You may </a:t>
            </a:r>
          </a:p>
          <a:p>
            <a:r>
              <a:rPr lang="en-US" dirty="0"/>
              <a:t>need to spin up</a:t>
            </a:r>
            <a:r>
              <a:rPr lang="en-US" baseline="0" dirty="0"/>
              <a:t> and tear down versions of the app environments for performance testing or vendor POCs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 few servers, multi-tenant web farms, mission critical, top secret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19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all know what CSP stands for</a:t>
            </a:r>
            <a:r>
              <a:rPr lang="en-US" baseline="0" dirty="0"/>
              <a:t> 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debate over build specific to CSP or build without it is another talk or HH </a:t>
            </a:r>
            <a:r>
              <a:rPr lang="en-US" dirty="0" err="1"/>
              <a:t>convo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 DevOps products try to genericize the CSP components, but the terraform approach with the structure we’re talking about makes a lot of sense.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Everyone’s</a:t>
            </a:r>
            <a:r>
              <a:rPr lang="en-US" b="1" baseline="0" dirty="0"/>
              <a:t> doing the same hard things </a:t>
            </a:r>
            <a:r>
              <a:rPr lang="en-US" baseline="0" dirty="0"/>
              <a:t>over and over to get to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Especially in the government </a:t>
            </a:r>
            <a:r>
              <a:rPr lang="en-US" baseline="0" dirty="0"/>
              <a:t>and when you have many separate agencies even under larger umbrella organizations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Secure from day 1 - very hard!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</a:t>
            </a:r>
            <a:r>
              <a:rPr lang="en-US" dirty="0" err="1"/>
              <a:t>see’in</a:t>
            </a:r>
            <a:r>
              <a:rPr lang="en-US" dirty="0"/>
              <a:t> a pattern on the reuse thing – that’s what our platform needs to</a:t>
            </a:r>
            <a:r>
              <a:rPr lang="en-US" baseline="0" dirty="0"/>
              <a:t> support well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C331D-F4DB-B94D-97AA-35EB324A48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F166-9ED4-4632-ACB1-C5CB53ED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3568C1-89EB-438C-98BE-69F60C29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pPr/>
              <a:t>6/15/2019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86C69-2E95-4C7B-9B31-6A1F0D985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ED99A-BDCB-4BA8-8C45-F64A95F70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29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3F12D-1ADE-9F44-88E3-5D419E5F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A2A16-F7DE-604E-B55E-0E6E4C647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AA67F-9A7C-C847-9F24-E18E40088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6FB07-E543-9C40-B6F3-D2AC3897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2EFF9-CE31-C94C-9F79-F7CAF4D1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33452-7DEF-204C-81B5-783F85F3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63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812C-21EE-3E46-B8CA-C189B5DF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B0168-1930-C242-94DC-141F82236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8EFC8-666B-C842-B782-6D6CFBD20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B23D-A6A2-6445-B618-80EB340C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2568-4025-F646-90AC-D8C60A73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104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00A3E-CDB7-2E40-B99B-E7F7812A3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10AD6-5D06-B344-A347-27C9F5290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7599F-5EA7-B54B-8659-B19D5474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9C284-7AEF-F549-B370-E547C7A51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9BF7-D5C9-4D41-A928-95405CBD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2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C926-6644-9C4D-BE00-32CACD994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131A5-D2FD-9840-BE86-B2E1DA572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35D813A-E483-4049-AF86-58FC1EA5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pPr/>
              <a:t>6/15/2019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17BC39B-2A1B-40CD-A7F8-7D94B329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dirty="0"/>
              <a:t>E-Corp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CC53166-6EE8-4C0E-B99E-E37057E5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0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4833E-C162-4547-8267-78861596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A0E2-794B-2244-B99C-8FB9B687C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7C45A-8CCB-A941-A830-95E429C41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A7F2E-28E7-624D-9600-49B0C959E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38E54-3E14-364A-ABDA-A88D005F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4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6CA8-582F-4A40-AF92-FADB6922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A8A-D135-4046-B127-2E9454E9A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D43C5-3C81-D546-95FF-95A2A47D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2C77-198F-4A4A-84C4-243D50A5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60DA0-550E-EC4F-ABA3-8712A91B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76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F968-709E-ED46-99E3-532CCE04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22BD-2BD2-654A-A3CF-A2B3BCE4C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D32DB-6FB0-5445-819C-0F7A968F2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9A59F-2535-F142-8450-0E1833EB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1ABEA-1258-0645-8B72-D1E2873B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6F0EB-BE9A-0B45-A14C-B36A63BE3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8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2A4C-CBE6-6D47-AF30-D63F84EAC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AF358-F282-614C-8E27-16D065A40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14B2F-E47E-BF42-A499-2121B650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C9D752-F03D-544C-88F9-1EA146916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0EAD4A-A910-5647-A344-C30A3FB30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7AC12-6E52-E94C-B2B8-C22E6F209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5EC5D2-44BB-EA4C-8D8B-B4DAC465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A6E417-8CA0-0B48-872F-8A477D54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2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590ED-67C3-0E45-99F9-7F85E0D9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073D7-63F9-E942-BFEB-15606BF2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A4CC2-5676-D74F-B339-28934CA2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E2D61-23A9-6842-9DF9-152CD249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3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3EF4C1-B735-2441-AFB3-92FC334F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6924F-E615-7347-988E-F52229D4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936AB-43AA-0148-921D-33DB6EE6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20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20E-857A-1D45-B9BC-0A6E9128B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F759-0FE8-F34E-9BB6-F3F1B1CB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00650-8E05-3641-933C-345159456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95FEE-0ADB-E748-9B91-7EBD1CBD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482A-B93A-CB43-9236-745BD251299D}" type="datetimeFigureOut">
              <a:rPr lang="en-US" smtClean="0"/>
              <a:t>6/15/2019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27FE5-712B-FA44-967E-67A1F4B5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D5DF8-DD73-1B4E-B7CB-57468712A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6812-DB8A-0E4A-9BAC-4A9D6493A0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5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10792-7AE8-6245-BDCE-524A602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82A0D-EA5D-954D-8A1A-8C525A136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89430-800B-BC48-BB65-1E09BDDAB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95801" y="6286012"/>
            <a:ext cx="7473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8482A-B93A-CB43-9236-745BD251299D}" type="datetimeFigureOut">
              <a:rPr lang="en-US" smtClean="0"/>
              <a:pPr/>
              <a:t>6/15/2019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29CF-8AB5-D645-952F-058FA0E59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01306" y="62860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A26CE-A8A2-184C-B7C2-D7F48913F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22816" y="6286012"/>
            <a:ext cx="451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E196812-DB8A-0E4A-9BAC-4A9D6493A04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BC56F8-5881-4AE6-A22B-23324B97468F}"/>
              </a:ext>
            </a:extLst>
          </p:cNvPr>
          <p:cNvSpPr/>
          <p:nvPr userDrawn="1"/>
        </p:nvSpPr>
        <p:spPr>
          <a:xfrm>
            <a:off x="8667680" y="5139592"/>
            <a:ext cx="2492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E-Corp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B0FC07-AD68-426F-B07D-ABC737DE7CF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23361" y="5262260"/>
            <a:ext cx="2854712" cy="67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Exo 2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twitter.com/MAugustine825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openxmlformats.org/officeDocument/2006/relationships/image" Target="../media/image24.png"/><Relationship Id="rId4" Type="http://schemas.openxmlformats.org/officeDocument/2006/relationships/image" Target="../media/image43.png"/><Relationship Id="rId9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ugustine825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4974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>
                <a:ea typeface="Roboto" panose="02000000000000000000" pitchFamily="2" charset="0"/>
              </a:rPr>
              <a:t>E-Corp Discussion and Demo </a:t>
            </a:r>
            <a:endParaRPr lang="en-US" sz="4400" b="1" dirty="0">
              <a:ea typeface="Roboto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/>
              <a:t>HashiCorp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420659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299"/>
            <a:ext cx="10515600" cy="3864769"/>
          </a:xfrm>
        </p:spPr>
        <p:txBody>
          <a:bodyPr>
            <a:normAutofit lnSpcReduction="10000"/>
          </a:bodyPr>
          <a:lstStyle/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  <a:r>
              <a:rPr lang="en-US" sz="2800" dirty="0" err="1"/>
              <a:t>GovCloud</a:t>
            </a:r>
            <a:r>
              <a:rPr lang="en-US" sz="2800" dirty="0"/>
              <a:t>  </a:t>
            </a:r>
            <a:r>
              <a:rPr lang="en-US" sz="2800" dirty="0">
                <a:sym typeface="Wingdings" panose="05000000000000000000" pitchFamily="2" charset="2"/>
              </a:rPr>
              <a:t> </a:t>
            </a:r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Processes, paperwork, security controls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Multiple existing required integration points and services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However, the Federal Government is being innovative and agile particularly in the quest for the cloud…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217174"/>
            <a:ext cx="1124902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Provisioning a Multi-Tenant CSP Agnostic Cloud Platform for </a:t>
            </a:r>
            <a:r>
              <a:rPr lang="en-US" dirty="0">
                <a:ea typeface="Roboto" panose="02000000000000000000" pitchFamily="2" charset="0"/>
              </a:rPr>
              <a:t>the Federal Government</a:t>
            </a:r>
          </a:p>
        </p:txBody>
      </p:sp>
    </p:spTree>
    <p:extLst>
      <p:ext uri="{BB962C8B-B14F-4D97-AF65-F5344CB8AC3E}">
        <p14:creationId xmlns:p14="http://schemas.microsoft.com/office/powerpoint/2010/main" val="2051466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95" y="258896"/>
            <a:ext cx="8453610" cy="6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Architecture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524000"/>
            <a:ext cx="7852339" cy="4741069"/>
          </a:xfrm>
        </p:spPr>
        <p:txBody>
          <a:bodyPr>
            <a:noAutofit/>
          </a:bodyPr>
          <a:lstStyle/>
          <a:p>
            <a:pPr lvl="1"/>
            <a:endParaRPr lang="en-US" sz="2800" dirty="0"/>
          </a:p>
          <a:p>
            <a:pPr lvl="1"/>
            <a:r>
              <a:rPr lang="en-US" sz="2800" dirty="0"/>
              <a:t>Good tagging strategy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Security always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Reuse and easy adoption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Not a full PaaS solution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Own as much of your own destiny as possible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34" y="2116129"/>
            <a:ext cx="2921666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4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391974" y="6252605"/>
            <a:ext cx="2634712" cy="523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834FE4A-B3AC-F64A-89BB-554611358AEC}"/>
              </a:ext>
            </a:extLst>
          </p:cNvPr>
          <p:cNvSpPr/>
          <p:nvPr/>
        </p:nvSpPr>
        <p:spPr>
          <a:xfrm>
            <a:off x="5008649" y="2830029"/>
            <a:ext cx="2188393" cy="33413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0B23AB-F4BB-F745-978E-6C3A98D99E7D}"/>
              </a:ext>
            </a:extLst>
          </p:cNvPr>
          <p:cNvSpPr/>
          <p:nvPr/>
        </p:nvSpPr>
        <p:spPr>
          <a:xfrm>
            <a:off x="5008649" y="511994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92FC7D-F1A6-0C4B-8F2B-9B13E0F171E3}"/>
              </a:ext>
            </a:extLst>
          </p:cNvPr>
          <p:cNvSpPr/>
          <p:nvPr/>
        </p:nvSpPr>
        <p:spPr>
          <a:xfrm>
            <a:off x="7533874" y="511994"/>
            <a:ext cx="4178660" cy="151022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 Org 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B3679A-B4BB-DF45-8660-5F65103F0ED3}"/>
              </a:ext>
            </a:extLst>
          </p:cNvPr>
          <p:cNvSpPr/>
          <p:nvPr/>
        </p:nvSpPr>
        <p:spPr>
          <a:xfrm>
            <a:off x="7533875" y="2583411"/>
            <a:ext cx="4178660" cy="15102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 Org 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C5130B7-785F-B349-91BD-7BBD2E1EFED0}"/>
              </a:ext>
            </a:extLst>
          </p:cNvPr>
          <p:cNvSpPr/>
          <p:nvPr/>
        </p:nvSpPr>
        <p:spPr>
          <a:xfrm>
            <a:off x="7533874" y="4654829"/>
            <a:ext cx="4178660" cy="1510229"/>
          </a:xfrm>
          <a:prstGeom prst="roundRect">
            <a:avLst/>
          </a:prstGeom>
          <a:solidFill>
            <a:srgbClr val="EFD0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Tenant Org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580FF2-2110-5648-A5AD-E1CC2EBCE918}"/>
              </a:ext>
            </a:extLst>
          </p:cNvPr>
          <p:cNvSpPr/>
          <p:nvPr/>
        </p:nvSpPr>
        <p:spPr>
          <a:xfrm>
            <a:off x="513166" y="4366517"/>
            <a:ext cx="1851061" cy="1746604"/>
          </a:xfrm>
          <a:prstGeom prst="roundRect">
            <a:avLst/>
          </a:prstGeom>
          <a:solidFill>
            <a:srgbClr val="EFD0FF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BE3E4D-918D-CC40-8946-6010CDF4F9E7}"/>
              </a:ext>
            </a:extLst>
          </p:cNvPr>
          <p:cNvSpPr/>
          <p:nvPr/>
        </p:nvSpPr>
        <p:spPr>
          <a:xfrm>
            <a:off x="4704464" y="193496"/>
            <a:ext cx="7264929" cy="64436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Cloud Intranet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70638-897B-9641-8CAC-F4C7BC288A33}"/>
              </a:ext>
            </a:extLst>
          </p:cNvPr>
          <p:cNvSpPr/>
          <p:nvPr/>
        </p:nvSpPr>
        <p:spPr>
          <a:xfrm>
            <a:off x="242645" y="193496"/>
            <a:ext cx="4124985" cy="644360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Enterprise Intranet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181A17-49F1-8547-A6BE-C32AFC00D957}"/>
              </a:ext>
            </a:extLst>
          </p:cNvPr>
          <p:cNvSpPr/>
          <p:nvPr/>
        </p:nvSpPr>
        <p:spPr>
          <a:xfrm>
            <a:off x="513167" y="511994"/>
            <a:ext cx="1851061" cy="165585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24448C4-FAE0-2843-890F-C43BDB1DB995}"/>
              </a:ext>
            </a:extLst>
          </p:cNvPr>
          <p:cNvSpPr/>
          <p:nvPr/>
        </p:nvSpPr>
        <p:spPr>
          <a:xfrm>
            <a:off x="513166" y="2393880"/>
            <a:ext cx="1851061" cy="174660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B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301004-23C6-864C-8E44-22A5F242F63E}"/>
              </a:ext>
            </a:extLst>
          </p:cNvPr>
          <p:cNvSpPr/>
          <p:nvPr/>
        </p:nvSpPr>
        <p:spPr>
          <a:xfrm>
            <a:off x="2634750" y="511994"/>
            <a:ext cx="1514609" cy="56011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Enterprise Networking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E45634-B090-BC4A-8984-96C91540B37B}"/>
              </a:ext>
            </a:extLst>
          </p:cNvPr>
          <p:cNvSpPr/>
          <p:nvPr/>
        </p:nvSpPr>
        <p:spPr>
          <a:xfrm>
            <a:off x="3088966" y="1215773"/>
            <a:ext cx="606175" cy="5856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F72C8543-F866-8E40-88D7-5F0232B6B605}"/>
              </a:ext>
            </a:extLst>
          </p:cNvPr>
          <p:cNvCxnSpPr>
            <a:stCxn id="12" idx="3"/>
            <a:endCxn id="16" idx="2"/>
          </p:cNvCxnSpPr>
          <p:nvPr/>
        </p:nvCxnSpPr>
        <p:spPr>
          <a:xfrm>
            <a:off x="2364228" y="1339921"/>
            <a:ext cx="724738" cy="168666"/>
          </a:xfrm>
          <a:prstGeom prst="bent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22EFC3B-B372-5340-810F-5F0F340801C2}"/>
              </a:ext>
            </a:extLst>
          </p:cNvPr>
          <p:cNvCxnSpPr>
            <a:cxnSpLocks/>
            <a:stCxn id="13" idx="3"/>
            <a:endCxn id="16" idx="3"/>
          </p:cNvCxnSpPr>
          <p:nvPr/>
        </p:nvCxnSpPr>
        <p:spPr>
          <a:xfrm flipV="1">
            <a:off x="2364227" y="1715637"/>
            <a:ext cx="813511" cy="1551545"/>
          </a:xfrm>
          <a:prstGeom prst="bent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FC8EE485-E318-434B-BAC8-FB9D85C4CB14}"/>
              </a:ext>
            </a:extLst>
          </p:cNvPr>
          <p:cNvCxnSpPr>
            <a:cxnSpLocks/>
            <a:stCxn id="9" idx="3"/>
            <a:endCxn id="16" idx="4"/>
          </p:cNvCxnSpPr>
          <p:nvPr/>
        </p:nvCxnSpPr>
        <p:spPr>
          <a:xfrm flipV="1">
            <a:off x="2364227" y="1801400"/>
            <a:ext cx="1027827" cy="3438419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3E6088EF-B2C7-C441-80DB-EA4D93BD1683}"/>
              </a:ext>
            </a:extLst>
          </p:cNvPr>
          <p:cNvCxnSpPr>
            <a:cxnSpLocks/>
            <a:stCxn id="16" idx="7"/>
            <a:endCxn id="5" idx="1"/>
          </p:cNvCxnSpPr>
          <p:nvPr/>
        </p:nvCxnSpPr>
        <p:spPr>
          <a:xfrm rot="16200000" flipH="1">
            <a:off x="4203983" y="703922"/>
            <a:ext cx="207052" cy="1402280"/>
          </a:xfrm>
          <a:prstGeom prst="bentConnector4">
            <a:avLst>
              <a:gd name="adj1" fmla="val -110407"/>
              <a:gd name="adj2" fmla="val 53165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7B39447-292A-4F4D-9706-FF492F1115A4}"/>
              </a:ext>
            </a:extLst>
          </p:cNvPr>
          <p:cNvCxnSpPr>
            <a:cxnSpLocks/>
            <a:stCxn id="16" idx="6"/>
            <a:endCxn id="5" idx="1"/>
          </p:cNvCxnSpPr>
          <p:nvPr/>
        </p:nvCxnSpPr>
        <p:spPr>
          <a:xfrm>
            <a:off x="3695141" y="1508587"/>
            <a:ext cx="1313508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44AA312E-93C2-E14A-B464-E3F99599591D}"/>
              </a:ext>
            </a:extLst>
          </p:cNvPr>
          <p:cNvCxnSpPr>
            <a:cxnSpLocks/>
            <a:stCxn id="16" idx="5"/>
            <a:endCxn id="5" idx="1"/>
          </p:cNvCxnSpPr>
          <p:nvPr/>
        </p:nvCxnSpPr>
        <p:spPr>
          <a:xfrm rot="5400000" flipH="1" flipV="1">
            <a:off x="4203984" y="910973"/>
            <a:ext cx="207049" cy="1402280"/>
          </a:xfrm>
          <a:prstGeom prst="bentConnector4">
            <a:avLst>
              <a:gd name="adj1" fmla="val -110409"/>
              <a:gd name="adj2" fmla="val 53165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A392EAD2-4F3B-E34C-8A0F-131EF99B295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197042" y="1267109"/>
            <a:ext cx="336832" cy="24147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DA83569-6864-0F44-BEE1-1ABA35E8CB6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197042" y="1508588"/>
            <a:ext cx="336833" cy="182993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8366EE31-2D0B-A548-9D83-380E247A7472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197042" y="1508588"/>
            <a:ext cx="336832" cy="3901356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071B7151-0038-3F4C-BA6E-D49EA3B390B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rot="5400000">
            <a:off x="5940422" y="2667605"/>
            <a:ext cx="324848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0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5900" y="394417"/>
            <a:ext cx="4355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</p:txBody>
      </p:sp>
      <p:sp>
        <p:nvSpPr>
          <p:cNvPr id="4" name="Rounded Rectangle 3"/>
          <p:cNvSpPr/>
          <p:nvPr/>
        </p:nvSpPr>
        <p:spPr>
          <a:xfrm rot="16200000">
            <a:off x="1627869" y="683986"/>
            <a:ext cx="5991343" cy="5479507"/>
          </a:xfrm>
          <a:prstGeom prst="round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29776" y="1441841"/>
            <a:ext cx="926256" cy="691848"/>
            <a:chOff x="6459797" y="933797"/>
            <a:chExt cx="926256" cy="691848"/>
          </a:xfrm>
        </p:grpSpPr>
        <p:pic>
          <p:nvPicPr>
            <p:cNvPr id="7" name="Picture 14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445" y="933797"/>
              <a:ext cx="822960" cy="433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459797" y="1379424"/>
              <a:ext cx="9262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Router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3724845" y="816478"/>
            <a:ext cx="1779873" cy="36576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Control Services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81565" y="816478"/>
            <a:ext cx="1822679" cy="36576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27422" y="3718802"/>
            <a:ext cx="1206258" cy="777530"/>
            <a:chOff x="6315622" y="2268335"/>
            <a:chExt cx="1206258" cy="77753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194" y="2268335"/>
              <a:ext cx="822960" cy="41148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315622" y="2645755"/>
              <a:ext cx="1206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Service Discovery  </a:t>
              </a:r>
              <a:r>
                <a:rPr lang="en-US" sz="1000" dirty="0" err="1"/>
                <a:t>Backends</a:t>
              </a:r>
              <a:endParaRPr lang="en-US" sz="10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32850" y="1367442"/>
            <a:ext cx="109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Identity Mgmt.</a:t>
            </a:r>
          </a:p>
        </p:txBody>
      </p:sp>
      <p:pic>
        <p:nvPicPr>
          <p:cNvPr id="15" name="Picture 44" descr="Image result for open LDAP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005" y="1642241"/>
            <a:ext cx="82296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2244262" y="2336140"/>
            <a:ext cx="1097285" cy="558553"/>
            <a:chOff x="6404554" y="2400021"/>
            <a:chExt cx="1097285" cy="55855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716" y="2400021"/>
              <a:ext cx="822960" cy="2990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404554" y="2712353"/>
              <a:ext cx="10972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DNS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27840" y="2922517"/>
            <a:ext cx="1005840" cy="774455"/>
            <a:chOff x="8095449" y="3020932"/>
            <a:chExt cx="1005840" cy="774455"/>
          </a:xfrm>
        </p:grpSpPr>
        <p:pic>
          <p:nvPicPr>
            <p:cNvPr id="20" name="Picture 18" descr="Image result for hashicorp vault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449" y="3020932"/>
              <a:ext cx="914400" cy="425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8095449" y="3395277"/>
              <a:ext cx="10058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Secrets / CA Management.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539259" y="5431986"/>
            <a:ext cx="1824030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Mgmt.</a:t>
            </a: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88972" y="3250583"/>
            <a:ext cx="1824030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Platform Mgmt.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5644" y="3739754"/>
            <a:ext cx="1108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Dashboard &amp; API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78844" y="5802254"/>
            <a:ext cx="109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Container Service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933373" y="1214808"/>
            <a:ext cx="1035803" cy="1007721"/>
            <a:chOff x="3935544" y="2890435"/>
            <a:chExt cx="1035803" cy="1007721"/>
          </a:xfrm>
        </p:grpSpPr>
        <p:pic>
          <p:nvPicPr>
            <p:cNvPr id="27" name="Picture 16" descr="Related imag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0525" y="2890435"/>
              <a:ext cx="914400" cy="873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3935544" y="3651935"/>
              <a:ext cx="10358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Provisioning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918039" y="2388692"/>
            <a:ext cx="1035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Configuration Management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0321" y="2907120"/>
            <a:ext cx="1035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Orchestration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45033" y="5000225"/>
            <a:ext cx="109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Source Code Repository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66995" y="5499238"/>
            <a:ext cx="109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Artifact Repository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074092" y="4945093"/>
            <a:ext cx="109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Vulnerability Scanning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77488" y="5974627"/>
            <a:ext cx="1097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Auditing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9259" y="816478"/>
            <a:ext cx="1824030" cy="36576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35429" y="2474228"/>
            <a:ext cx="1826257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Supporting Services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03862" y="4572538"/>
            <a:ext cx="1812199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Repositories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3687220" y="1298772"/>
            <a:ext cx="25782" cy="512064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513477" y="1298772"/>
            <a:ext cx="25782" cy="512064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02985" y="5383993"/>
            <a:ext cx="1824030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Auditing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86078" y="5724360"/>
            <a:ext cx="1097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Central Logging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740034" y="4594105"/>
            <a:ext cx="1826257" cy="369987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Services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rapezoid 42"/>
          <p:cNvSpPr/>
          <p:nvPr/>
        </p:nvSpPr>
        <p:spPr>
          <a:xfrm>
            <a:off x="9676900" y="3221543"/>
            <a:ext cx="1437653" cy="615221"/>
          </a:xfrm>
          <a:prstGeom prst="trapezoid">
            <a:avLst>
              <a:gd name="adj" fmla="val 993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8424166" y="2453866"/>
            <a:ext cx="2657914" cy="949009"/>
          </a:xfrm>
          <a:prstGeom prst="roundRect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24166" y="2415766"/>
            <a:ext cx="2657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Tenant Product Instance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9849757" y="2695715"/>
            <a:ext cx="1121198" cy="632968"/>
            <a:chOff x="12041725" y="4007378"/>
            <a:chExt cx="1121198" cy="632968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12041725" y="4031009"/>
              <a:ext cx="1121198" cy="609337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2043575" y="4007378"/>
              <a:ext cx="1119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i="1" kern="0" dirty="0">
                  <a:solidFill>
                    <a:prstClr val="black"/>
                  </a:solidFill>
                  <a:latin typeface="Calibri" panose="020F0502020204030204"/>
                </a:rPr>
                <a:t>Tenant Instances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561542" y="2600393"/>
            <a:ext cx="1215955" cy="853129"/>
            <a:chOff x="7546971" y="4683183"/>
            <a:chExt cx="507322" cy="853129"/>
          </a:xfrm>
        </p:grpSpPr>
        <p:sp>
          <p:nvSpPr>
            <p:cNvPr id="50" name="Flowchart: Alternate Process 49"/>
            <p:cNvSpPr/>
            <p:nvPr/>
          </p:nvSpPr>
          <p:spPr>
            <a:xfrm>
              <a:off x="7575765" y="4951866"/>
              <a:ext cx="478528" cy="472530"/>
            </a:xfrm>
            <a:prstGeom prst="flowChartAlternateProcess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56646" y="4753018"/>
              <a:ext cx="4735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 b="1" i="1" kern="0" dirty="0">
                  <a:solidFill>
                    <a:prstClr val="black"/>
                  </a:solidFill>
                  <a:latin typeface="Calibri" panose="020F0502020204030204"/>
                </a:rPr>
                <a:t>Router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8001897" y="4683183"/>
              <a:ext cx="45719" cy="4571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46971" y="4949620"/>
              <a:ext cx="506550" cy="446122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7547620" y="4798831"/>
              <a:ext cx="500504" cy="625565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8001897" y="5490593"/>
              <a:ext cx="45719" cy="45719"/>
            </a:xfrm>
            <a:prstGeom prst="ellipse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38" y="2917458"/>
            <a:ext cx="264861" cy="365760"/>
          </a:xfrm>
          <a:prstGeom prst="rect">
            <a:avLst/>
          </a:prstGeom>
          <a:noFill/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46" y="2917458"/>
            <a:ext cx="264861" cy="365760"/>
          </a:xfrm>
          <a:prstGeom prst="rect">
            <a:avLst/>
          </a:prstGeom>
          <a:noFill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942" y="2917458"/>
            <a:ext cx="264861" cy="365760"/>
          </a:xfrm>
          <a:prstGeom prst="rect">
            <a:avLst/>
          </a:prstGeom>
          <a:noFill/>
        </p:spPr>
      </p:pic>
      <p:pic>
        <p:nvPicPr>
          <p:cNvPr id="59" name="Picture 1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039" y="2863691"/>
            <a:ext cx="822960" cy="43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730906" y="3834380"/>
            <a:ext cx="4155298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instances get agents</a:t>
            </a:r>
            <a:r>
              <a:rPr kumimoji="0" lang="en-US" sz="11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installed: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7741591" y="3832657"/>
            <a:ext cx="4135159" cy="771784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62" name="Picture 2" descr="Image result for tripwire logo clear backgroun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158" y="4187497"/>
            <a:ext cx="640080" cy="26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997" y="4161203"/>
            <a:ext cx="640080" cy="320040"/>
          </a:xfrm>
          <a:prstGeom prst="rect">
            <a:avLst/>
          </a:prstGeom>
        </p:spPr>
      </p:pic>
      <p:pic>
        <p:nvPicPr>
          <p:cNvPr id="64" name="Picture 44" descr="Image result for open LDAP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662" y="4001183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613051" y="4075015"/>
            <a:ext cx="1097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Vulnerability Scanning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962068" y="4215133"/>
            <a:ext cx="1097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Virus/MW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559390" y="4186349"/>
            <a:ext cx="10972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380255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Tool Selection – Lean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040"/>
            <a:ext cx="6811537" cy="4844891"/>
          </a:xfrm>
        </p:spPr>
        <p:txBody>
          <a:bodyPr>
            <a:noAutofit/>
          </a:bodyPr>
          <a:lstStyle/>
          <a:p>
            <a:r>
              <a:rPr lang="en-US" dirty="0"/>
              <a:t>Define requirements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Research and select 3 products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Do quick install and </a:t>
            </a:r>
            <a:r>
              <a:rPr lang="en-US" dirty="0" err="1"/>
              <a:t>eval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Review with product owner get decision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Results documented in an </a:t>
            </a:r>
            <a:r>
              <a:rPr lang="en-US" b="1" dirty="0">
                <a:solidFill>
                  <a:srgbClr val="00B050"/>
                </a:solidFill>
              </a:rPr>
              <a:t>AOA</a:t>
            </a:r>
            <a:r>
              <a:rPr lang="en-US" dirty="0"/>
              <a:t>, product approved for use in the </a:t>
            </a:r>
            <a:r>
              <a:rPr lang="en-US" b="1" dirty="0">
                <a:solidFill>
                  <a:srgbClr val="00B050"/>
                </a:solidFill>
              </a:rPr>
              <a:t>TRM</a:t>
            </a:r>
            <a:r>
              <a:rPr lang="en-US" dirty="0"/>
              <a:t>, and procurement initiated with a </a:t>
            </a:r>
            <a:r>
              <a:rPr lang="en-US" b="1" dirty="0">
                <a:solidFill>
                  <a:srgbClr val="00B050"/>
                </a:solidFill>
              </a:rPr>
              <a:t>PO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1675181"/>
            <a:ext cx="4420607" cy="442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8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8386" y="1027906"/>
            <a:ext cx="10315414" cy="5124921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8419" y="681925"/>
            <a:ext cx="5176433" cy="681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Structures are Key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851"/>
            <a:ext cx="10515600" cy="4901218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/>
              <a:t>Set the base structures of how tenants will be defined and segregated early on and build it into everything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Set the code base structure early to support consistency, repeatable patterns, and dynamic expansion at the same time</a:t>
            </a:r>
          </a:p>
          <a:p>
            <a:pPr lvl="1">
              <a:lnSpc>
                <a:spcPct val="150000"/>
              </a:lnSpc>
            </a:pPr>
            <a:r>
              <a:rPr lang="en-US" sz="2800" b="1" dirty="0"/>
              <a:t>Re-use Re-use </a:t>
            </a:r>
            <a:r>
              <a:rPr lang="en-US" sz="2800" b="1" dirty="0" err="1"/>
              <a:t>Re-use</a:t>
            </a:r>
            <a:r>
              <a:rPr lang="en-US" sz="2800" dirty="0"/>
              <a:t>! Code, structures, concepts, patterns</a:t>
            </a:r>
          </a:p>
        </p:txBody>
      </p:sp>
    </p:spTree>
    <p:extLst>
      <p:ext uri="{BB962C8B-B14F-4D97-AF65-F5344CB8AC3E}">
        <p14:creationId xmlns:p14="http://schemas.microsoft.com/office/powerpoint/2010/main" val="284453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Tenant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pPr>
              <a:buFont typeface="Roboto" panose="02000000000000000000" pitchFamily="2" charset="0"/>
              <a:buChar char="»"/>
            </a:pPr>
            <a:r>
              <a:rPr lang="en-US" sz="2600" dirty="0">
                <a:solidFill>
                  <a:schemeClr val="accent1"/>
                </a:solidFill>
              </a:rPr>
              <a:t>Organization – HQ</a:t>
            </a:r>
          </a:p>
          <a:p>
            <a:pPr lvl="1">
              <a:buFont typeface="Roboto" panose="02000000000000000000" pitchFamily="2" charset="0"/>
              <a:buChar char="»"/>
            </a:pPr>
            <a:r>
              <a:rPr lang="en-US" sz="2600" dirty="0">
                <a:solidFill>
                  <a:schemeClr val="accent5"/>
                </a:solidFill>
              </a:rPr>
              <a:t>Project - CloudPlatform Instance</a:t>
            </a:r>
          </a:p>
          <a:p>
            <a:pPr lvl="1">
              <a:buFont typeface="Roboto" panose="02000000000000000000" pitchFamily="2" charset="0"/>
              <a:buChar char="»"/>
            </a:pPr>
            <a:r>
              <a:rPr lang="en-US" sz="3000" dirty="0">
                <a:solidFill>
                  <a:schemeClr val="accent5"/>
                </a:solidFill>
              </a:rPr>
              <a:t>(project abbreviation: </a:t>
            </a:r>
            <a:r>
              <a:rPr lang="en-US" sz="3000" dirty="0" err="1">
                <a:solidFill>
                  <a:schemeClr val="accent5"/>
                </a:solidFill>
              </a:rPr>
              <a:t>cpinst</a:t>
            </a:r>
            <a:r>
              <a:rPr lang="en-US" sz="3000" dirty="0">
                <a:solidFill>
                  <a:schemeClr val="accent5"/>
                </a:solidFill>
              </a:rPr>
              <a:t>)</a:t>
            </a:r>
          </a:p>
          <a:p>
            <a:pPr lvl="2">
              <a:buFont typeface="Roboto" panose="02000000000000000000" pitchFamily="2" charset="0"/>
              <a:buChar char="»"/>
            </a:pPr>
            <a:r>
              <a:rPr lang="en-US" sz="2600" dirty="0">
                <a:solidFill>
                  <a:schemeClr val="accent2"/>
                </a:solidFill>
              </a:rPr>
              <a:t>Environment - dev</a:t>
            </a:r>
          </a:p>
          <a:p>
            <a:pPr lvl="3">
              <a:buFont typeface="Roboto" panose="02000000000000000000" pitchFamily="2" charset="0"/>
              <a:buChar char="»"/>
            </a:pPr>
            <a:r>
              <a:rPr lang="en-US" sz="2600" dirty="0">
                <a:solidFill>
                  <a:schemeClr val="accent4"/>
                </a:solidFill>
              </a:rPr>
              <a:t>Product Instance  - Dev02</a:t>
            </a:r>
          </a:p>
          <a:p>
            <a:pPr lvl="4">
              <a:buFont typeface="Roboto" panose="02000000000000000000" pitchFamily="2" charset="0"/>
              <a:buChar char="»"/>
            </a:pPr>
            <a:r>
              <a:rPr lang="en-US" sz="2600" dirty="0">
                <a:solidFill>
                  <a:schemeClr val="accent3"/>
                </a:solidFill>
              </a:rPr>
              <a:t>Resource - cpinstdevDev02-vpc (resource type: VPC)</a:t>
            </a:r>
          </a:p>
        </p:txBody>
      </p:sp>
    </p:spTree>
    <p:extLst>
      <p:ext uri="{BB962C8B-B14F-4D97-AF65-F5344CB8AC3E}">
        <p14:creationId xmlns:p14="http://schemas.microsoft.com/office/powerpoint/2010/main" val="4247928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Tagging Strategy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tags {</a:t>
            </a:r>
          </a:p>
          <a:p>
            <a:pPr marL="457200" lvl="1" indent="0">
              <a:buNone/>
            </a:pPr>
            <a:r>
              <a:rPr lang="en-US" dirty="0"/>
              <a:t>        Name = "cpinstMySQL01"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dirty="0" err="1"/>
              <a:t>cpComponent</a:t>
            </a:r>
            <a:r>
              <a:rPr lang="en-US" dirty="0"/>
              <a:t> = "HQ"</a:t>
            </a:r>
          </a:p>
          <a:p>
            <a:pPr marL="457200" lvl="1" indent="0">
              <a:buNone/>
            </a:pPr>
            <a:r>
              <a:rPr lang="en-US" dirty="0"/>
              <a:t>	            </a:t>
            </a:r>
            <a:r>
              <a:rPr lang="en-US" dirty="0" err="1"/>
              <a:t>cpProject</a:t>
            </a:r>
            <a:r>
              <a:rPr lang="en-US" dirty="0"/>
              <a:t> = "CloudPlatform Instance"</a:t>
            </a:r>
          </a:p>
          <a:p>
            <a:pPr marL="457200" lvl="1" indent="0">
              <a:buNone/>
            </a:pPr>
            <a:r>
              <a:rPr lang="en-US" dirty="0"/>
              <a:t>       	</a:t>
            </a:r>
            <a:r>
              <a:rPr lang="en-US" dirty="0" err="1"/>
              <a:t>cpEnvironment</a:t>
            </a:r>
            <a:r>
              <a:rPr lang="en-US" dirty="0"/>
              <a:t> = “dev“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dirty="0" err="1"/>
              <a:t>cpProductInstance</a:t>
            </a:r>
            <a:r>
              <a:rPr lang="en-US" dirty="0"/>
              <a:t> = “Dev02"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dirty="0" err="1"/>
              <a:t>cpOwner</a:t>
            </a:r>
            <a:r>
              <a:rPr lang="en-US" dirty="0"/>
              <a:t> = “CP Engineering"</a:t>
            </a:r>
          </a:p>
          <a:p>
            <a:pPr marL="457200" lvl="1" indent="0">
              <a:buNone/>
            </a:pPr>
            <a:r>
              <a:rPr lang="en-US" dirty="0"/>
              <a:t>       	</a:t>
            </a:r>
            <a:r>
              <a:rPr lang="en-US" dirty="0" err="1"/>
              <a:t>cpExpiration</a:t>
            </a:r>
            <a:r>
              <a:rPr lang="en-US" dirty="0"/>
              <a:t> = "0"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dirty="0" err="1"/>
              <a:t>cpRunHours</a:t>
            </a:r>
            <a:r>
              <a:rPr lang="en-US" dirty="0"/>
              <a:t> = "0700|1800"</a:t>
            </a:r>
          </a:p>
          <a:p>
            <a:pPr marL="457200" lvl="1" indent="0">
              <a:buNone/>
            </a:pPr>
            <a:r>
              <a:rPr lang="en-US" dirty="0"/>
              <a:t>      	</a:t>
            </a:r>
            <a:r>
              <a:rPr lang="en-US" dirty="0" err="1"/>
              <a:t>cpVPC</a:t>
            </a:r>
            <a:r>
              <a:rPr lang="en-US" dirty="0"/>
              <a:t> = "cpInstDev02-vpc"</a:t>
            </a:r>
          </a:p>
          <a:p>
            <a:pPr marL="457200" lvl="1" indent="0">
              <a:buNone/>
            </a:pPr>
            <a:r>
              <a:rPr lang="en-US" dirty="0"/>
              <a:t>        }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28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Naming convention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r>
              <a:rPr lang="en-US" dirty="0"/>
              <a:t>entity naming standard: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 err="1"/>
              <a:t>projectabbrev|environment|ProductInstance</a:t>
            </a:r>
            <a:r>
              <a:rPr lang="en-US" sz="2400" dirty="0"/>
              <a:t>|-|</a:t>
            </a:r>
            <a:r>
              <a:rPr lang="en-US" sz="2400" dirty="0" err="1"/>
              <a:t>PurposeName_classifer</a:t>
            </a:r>
            <a:endParaRPr lang="en-US" sz="2400" dirty="0"/>
          </a:p>
          <a:p>
            <a:r>
              <a:rPr lang="en-US" dirty="0"/>
              <a:t>example for a security group in this project tier:</a:t>
            </a:r>
          </a:p>
          <a:p>
            <a:pPr marL="0" indent="0">
              <a:buNone/>
            </a:pPr>
            <a:r>
              <a:rPr lang="en-US" dirty="0"/>
              <a:t>            cpinstdevDev02-MySql_client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4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" y="8546"/>
            <a:ext cx="12192000" cy="39424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363106" y="3387780"/>
            <a:ext cx="1188720" cy="11887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640175" y="3387780"/>
            <a:ext cx="1188720" cy="11887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89807" y="734520"/>
            <a:ext cx="741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Exo 2" pitchFamily="2" charset="77"/>
                <a:cs typeface="Arial" panose="020B0604020202020204" pitchFamily="34" charset="0"/>
              </a:rPr>
              <a:t>About 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76512" y="4829885"/>
            <a:ext cx="433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Exo 2" pitchFamily="2" charset="77"/>
                <a:ea typeface="Roboto" panose="02000000000000000000" pitchFamily="2" charset="0"/>
              </a:rPr>
              <a:t>Mike Augustine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 t="-2" r="4953" b="32199"/>
          <a:stretch/>
        </p:blipFill>
        <p:spPr>
          <a:xfrm>
            <a:off x="4686152" y="1763353"/>
            <a:ext cx="2916977" cy="3049483"/>
          </a:xfrm>
          <a:prstGeom prst="ellipse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411823" y="5464003"/>
            <a:ext cx="14656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528903" y="5539751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Sr. Architect/Technical Lead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8373" y="4756545"/>
            <a:ext cx="365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mike.augustine825@gmail.com</a:t>
            </a:r>
          </a:p>
          <a:p>
            <a:pPr algn="ctr"/>
            <a:r>
              <a:rPr lang="en-US" b="1" dirty="0">
                <a:hlinkClick r:id="rId4"/>
              </a:rPr>
              <a:t>@</a:t>
            </a:r>
            <a:r>
              <a:rPr lang="en-US" u="sng" dirty="0">
                <a:hlinkClick r:id="rId4"/>
              </a:rPr>
              <a:t>MAugustine825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00647" y="4756544"/>
            <a:ext cx="3667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/Enterprise/“functioning” Architect/Engineer)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34" y="3662100"/>
            <a:ext cx="962358" cy="6400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808" y="3524940"/>
            <a:ext cx="71945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IaC</a:t>
            </a:r>
            <a:r>
              <a:rPr lang="en-US" sz="4800" dirty="0"/>
              <a:t> Repos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2306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r>
              <a:rPr lang="en-US" sz="2800" dirty="0"/>
              <a:t>SCM repositories separate product instance code bases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Logical view as well as security/access level separation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Separate Repo(s) for Core platform - reusable code/modules</a:t>
            </a:r>
          </a:p>
          <a:p>
            <a:pPr lvl="3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6272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225407" y="4484962"/>
            <a:ext cx="7844755" cy="1028699"/>
          </a:xfrm>
          <a:prstGeom prst="cube">
            <a:avLst>
              <a:gd name="adj" fmla="val 15047"/>
            </a:avLst>
          </a:prstGeom>
          <a:solidFill>
            <a:schemeClr val="accent3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(Application infrastructure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3104EAA-436B-5D4D-842B-49D5E3704329}"/>
              </a:ext>
            </a:extLst>
          </p:cNvPr>
          <p:cNvSpPr/>
          <p:nvPr/>
        </p:nvSpPr>
        <p:spPr>
          <a:xfrm>
            <a:off x="2225407" y="3449665"/>
            <a:ext cx="7844755" cy="1040256"/>
          </a:xfrm>
          <a:prstGeom prst="cube">
            <a:avLst>
              <a:gd name="adj" fmla="val 15047"/>
            </a:avLst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Connectors 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(Common and Shared Services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234C1CA-501C-724A-9033-FBE6EB7B4AFB}"/>
              </a:ext>
            </a:extLst>
          </p:cNvPr>
          <p:cNvSpPr/>
          <p:nvPr/>
        </p:nvSpPr>
        <p:spPr>
          <a:xfrm>
            <a:off x="2236424" y="2414270"/>
            <a:ext cx="7822721" cy="1040354"/>
          </a:xfrm>
          <a:prstGeom prst="cube">
            <a:avLst>
              <a:gd name="adj" fmla="val 1504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Networking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(Network infrastructure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F59DA71E-894A-DB4F-A7FC-B5E841BCFDA2}"/>
              </a:ext>
            </a:extLst>
          </p:cNvPr>
          <p:cNvSpPr/>
          <p:nvPr/>
        </p:nvSpPr>
        <p:spPr>
          <a:xfrm>
            <a:off x="2225407" y="99149"/>
            <a:ext cx="7844755" cy="2164744"/>
          </a:xfrm>
          <a:prstGeom prst="cube">
            <a:avLst>
              <a:gd name="adj" fmla="val 1504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Cloud Platform CORE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18014" y="834320"/>
            <a:ext cx="7315200" cy="1271230"/>
            <a:chOff x="2318014" y="834320"/>
            <a:chExt cx="7315200" cy="1271230"/>
          </a:xfrm>
        </p:grpSpPr>
        <p:sp>
          <p:nvSpPr>
            <p:cNvPr id="3" name="Rectangle 2"/>
            <p:cNvSpPr/>
            <p:nvPr/>
          </p:nvSpPr>
          <p:spPr>
            <a:xfrm>
              <a:off x="2318014" y="834320"/>
              <a:ext cx="7315200" cy="3233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Shared Modules (base OS instance, </a:t>
              </a:r>
              <a:r>
                <a:rPr lang="en-US" dirty="0" err="1">
                  <a:solidFill>
                    <a:schemeClr val="tx1"/>
                  </a:solidFill>
                </a:rPr>
                <a:t>utils</a:t>
              </a:r>
              <a:r>
                <a:rPr lang="en-US" dirty="0">
                  <a:solidFill>
                    <a:schemeClr val="tx1"/>
                  </a:solidFill>
                </a:rPr>
                <a:t>, tests)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318014" y="1160660"/>
              <a:ext cx="7315200" cy="2787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Networking (VPCs, peers, subnets, routers, routing)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18014" y="1449110"/>
              <a:ext cx="7315200" cy="3233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Connectors (security groups, service configurations)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18014" y="1782165"/>
              <a:ext cx="7315200" cy="3233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Compute (instance purpose modules)</a:t>
              </a:r>
            </a:p>
          </p:txBody>
        </p:sp>
      </p:grpSp>
      <p:sp>
        <p:nvSpPr>
          <p:cNvPr id="11" name="Cube 10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225407" y="5508702"/>
            <a:ext cx="7844755" cy="1028699"/>
          </a:xfrm>
          <a:prstGeom prst="cube">
            <a:avLst>
              <a:gd name="adj" fmla="val 15047"/>
            </a:avLst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 Instance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(Common product instance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93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225407" y="4484962"/>
            <a:ext cx="7844755" cy="1028699"/>
          </a:xfrm>
          <a:prstGeom prst="cube">
            <a:avLst>
              <a:gd name="adj" fmla="val 15047"/>
            </a:avLst>
          </a:prstGeom>
          <a:solidFill>
            <a:schemeClr val="accent3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(Application infrastructure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3104EAA-436B-5D4D-842B-49D5E3704329}"/>
              </a:ext>
            </a:extLst>
          </p:cNvPr>
          <p:cNvSpPr/>
          <p:nvPr/>
        </p:nvSpPr>
        <p:spPr>
          <a:xfrm>
            <a:off x="2225407" y="3449665"/>
            <a:ext cx="7844755" cy="1040256"/>
          </a:xfrm>
          <a:prstGeom prst="cube">
            <a:avLst>
              <a:gd name="adj" fmla="val 15047"/>
            </a:avLst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Connectors Layer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(Common and Shared Services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234C1CA-501C-724A-9033-FBE6EB7B4AFB}"/>
              </a:ext>
            </a:extLst>
          </p:cNvPr>
          <p:cNvSpPr/>
          <p:nvPr/>
        </p:nvSpPr>
        <p:spPr>
          <a:xfrm>
            <a:off x="2236424" y="2414270"/>
            <a:ext cx="7822721" cy="1040354"/>
          </a:xfrm>
          <a:prstGeom prst="cube">
            <a:avLst>
              <a:gd name="adj" fmla="val 1504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Networking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(Network infrastructure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F59DA71E-894A-DB4F-A7FC-B5E841BCFDA2}"/>
              </a:ext>
            </a:extLst>
          </p:cNvPr>
          <p:cNvSpPr/>
          <p:nvPr/>
        </p:nvSpPr>
        <p:spPr>
          <a:xfrm>
            <a:off x="2225407" y="99149"/>
            <a:ext cx="7844755" cy="2164744"/>
          </a:xfrm>
          <a:prstGeom prst="cube">
            <a:avLst>
              <a:gd name="adj" fmla="val 1504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Cloud Platform CORE 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225407" y="5508702"/>
            <a:ext cx="7844755" cy="1028699"/>
          </a:xfrm>
          <a:prstGeom prst="cube">
            <a:avLst>
              <a:gd name="adj" fmla="val 15047"/>
            </a:avLst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 Instance Layer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(Common product instance definitions and </a:t>
            </a:r>
            <a:r>
              <a:rPr lang="en-US" dirty="0" err="1">
                <a:solidFill>
                  <a:schemeClr val="tx1"/>
                </a:solidFill>
              </a:rPr>
              <a:t>tfvars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" name="Curved Connector 14"/>
          <p:cNvCxnSpPr/>
          <p:nvPr/>
        </p:nvCxnSpPr>
        <p:spPr>
          <a:xfrm rot="10800000">
            <a:off x="2236423" y="1325447"/>
            <a:ext cx="11019" cy="1392804"/>
          </a:xfrm>
          <a:prstGeom prst="curvedConnector3">
            <a:avLst>
              <a:gd name="adj1" fmla="val 7133397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2225407" y="1651702"/>
            <a:ext cx="22034" cy="2109083"/>
          </a:xfrm>
          <a:prstGeom prst="curvedConnector3">
            <a:avLst>
              <a:gd name="adj1" fmla="val 3313679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0800000">
            <a:off x="2236423" y="2000253"/>
            <a:ext cx="11019" cy="2808025"/>
          </a:xfrm>
          <a:prstGeom prst="curvedConnector3">
            <a:avLst>
              <a:gd name="adj1" fmla="val 7538198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10048127" y="2856176"/>
            <a:ext cx="22035" cy="3089481"/>
          </a:xfrm>
          <a:prstGeom prst="curvedConnector3">
            <a:avLst>
              <a:gd name="adj1" fmla="val 4275062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10048127" y="3883222"/>
            <a:ext cx="44069" cy="2062435"/>
          </a:xfrm>
          <a:prstGeom prst="curvedConnector3">
            <a:avLst>
              <a:gd name="adj1" fmla="val 1301940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/>
          <p:nvPr/>
        </p:nvCxnSpPr>
        <p:spPr>
          <a:xfrm flipV="1">
            <a:off x="10048127" y="4916958"/>
            <a:ext cx="44069" cy="1028699"/>
          </a:xfrm>
          <a:prstGeom prst="curvedConnector3">
            <a:avLst>
              <a:gd name="adj1" fmla="val 871772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H="1" flipV="1">
            <a:off x="9610462" y="1005914"/>
            <a:ext cx="11015" cy="947845"/>
          </a:xfrm>
          <a:prstGeom prst="curvedConnector3">
            <a:avLst>
              <a:gd name="adj1" fmla="val -6276060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flipV="1">
            <a:off x="9651039" y="985251"/>
            <a:ext cx="3487" cy="221352"/>
          </a:xfrm>
          <a:prstGeom prst="curvedConnector4">
            <a:avLst>
              <a:gd name="adj1" fmla="val 22297046"/>
              <a:gd name="adj2" fmla="val 171286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5400000" flipH="1" flipV="1">
            <a:off x="9297558" y="1307800"/>
            <a:ext cx="614790" cy="11018"/>
          </a:xfrm>
          <a:prstGeom prst="curvedConnector4">
            <a:avLst>
              <a:gd name="adj1" fmla="val 8178"/>
              <a:gd name="adj2" fmla="val 8474142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318014" y="834320"/>
            <a:ext cx="7315200" cy="1271230"/>
            <a:chOff x="2318014" y="834320"/>
            <a:chExt cx="7315200" cy="1271230"/>
          </a:xfrm>
        </p:grpSpPr>
        <p:sp>
          <p:nvSpPr>
            <p:cNvPr id="3" name="Rectangle 2"/>
            <p:cNvSpPr/>
            <p:nvPr/>
          </p:nvSpPr>
          <p:spPr>
            <a:xfrm>
              <a:off x="2318014" y="834320"/>
              <a:ext cx="7315200" cy="3233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Shared Modules (base OS instance, </a:t>
              </a:r>
              <a:r>
                <a:rPr lang="en-US" dirty="0" err="1">
                  <a:solidFill>
                    <a:schemeClr val="tx1"/>
                  </a:solidFill>
                </a:rPr>
                <a:t>utils</a:t>
              </a:r>
              <a:r>
                <a:rPr lang="en-US" dirty="0">
                  <a:solidFill>
                    <a:schemeClr val="tx1"/>
                  </a:solidFill>
                </a:rPr>
                <a:t>, tests)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2318014" y="1160660"/>
              <a:ext cx="7315200" cy="2787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Networking (VPCs, peers, subnets, routers, routing)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318014" y="1449110"/>
              <a:ext cx="7315200" cy="3233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Connectors (security groups, service configurations)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18014" y="1782165"/>
              <a:ext cx="7315200" cy="3233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Compute (instance purpose modules)</a:t>
              </a:r>
            </a:p>
          </p:txBody>
        </p:sp>
      </p:grpSp>
      <p:cxnSp>
        <p:nvCxnSpPr>
          <p:cNvPr id="24" name="Curved Connector 23"/>
          <p:cNvCxnSpPr>
            <a:endCxn id="14" idx="2"/>
          </p:cNvCxnSpPr>
          <p:nvPr/>
        </p:nvCxnSpPr>
        <p:spPr>
          <a:xfrm rot="16200000" flipV="1">
            <a:off x="2082379" y="5219734"/>
            <a:ext cx="308096" cy="22039"/>
          </a:xfrm>
          <a:prstGeom prst="curvedConnector4">
            <a:avLst>
              <a:gd name="adj1" fmla="val -605"/>
              <a:gd name="adj2" fmla="val 1137252"/>
            </a:avLst>
          </a:prstGeom>
          <a:ln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850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9330" y="2736503"/>
            <a:ext cx="6513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Exo 2" pitchFamily="2" charset="77"/>
              </a:rPr>
              <a:t>Get Into Some Code Already!</a:t>
            </a:r>
          </a:p>
        </p:txBody>
      </p:sp>
    </p:spTree>
    <p:extLst>
      <p:ext uri="{BB962C8B-B14F-4D97-AF65-F5344CB8AC3E}">
        <p14:creationId xmlns:p14="http://schemas.microsoft.com/office/powerpoint/2010/main" val="3986765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be 13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214390" y="1858814"/>
            <a:ext cx="7844755" cy="3736049"/>
          </a:xfrm>
          <a:prstGeom prst="cube">
            <a:avLst>
              <a:gd name="adj" fmla="val 6016"/>
            </a:avLst>
          </a:prstGeom>
          <a:solidFill>
            <a:schemeClr val="accent3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Compute Layer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53104EAA-436B-5D4D-842B-49D5E3704329}"/>
              </a:ext>
            </a:extLst>
          </p:cNvPr>
          <p:cNvSpPr/>
          <p:nvPr/>
        </p:nvSpPr>
        <p:spPr>
          <a:xfrm>
            <a:off x="2214390" y="1060664"/>
            <a:ext cx="7844755" cy="464414"/>
          </a:xfrm>
          <a:prstGeom prst="cube">
            <a:avLst>
              <a:gd name="adj" fmla="val 15047"/>
            </a:avLst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Connectors Layer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234C1CA-501C-724A-9033-FBE6EB7B4AFB}"/>
              </a:ext>
            </a:extLst>
          </p:cNvPr>
          <p:cNvSpPr/>
          <p:nvPr/>
        </p:nvSpPr>
        <p:spPr>
          <a:xfrm>
            <a:off x="2225407" y="597861"/>
            <a:ext cx="7822721" cy="462803"/>
          </a:xfrm>
          <a:prstGeom prst="cube">
            <a:avLst>
              <a:gd name="adj" fmla="val 1504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Networking Layer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0794E751-2E23-5940-8B12-082256E821AE}"/>
              </a:ext>
            </a:extLst>
          </p:cNvPr>
          <p:cNvSpPr/>
          <p:nvPr/>
        </p:nvSpPr>
        <p:spPr>
          <a:xfrm>
            <a:off x="2192355" y="5811185"/>
            <a:ext cx="7888824" cy="478124"/>
          </a:xfrm>
          <a:prstGeom prst="cube">
            <a:avLst>
              <a:gd name="adj" fmla="val 15047"/>
            </a:avLst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Product Instance Layer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96359" y="2584817"/>
            <a:ext cx="7231117" cy="2783265"/>
            <a:chOff x="2230915" y="2902407"/>
            <a:chExt cx="6858000" cy="2783265"/>
          </a:xfrm>
        </p:grpSpPr>
        <p:sp>
          <p:nvSpPr>
            <p:cNvPr id="15" name="Rectangle 14"/>
            <p:cNvSpPr/>
            <p:nvPr/>
          </p:nvSpPr>
          <p:spPr>
            <a:xfrm>
              <a:off x="2230915" y="2902407"/>
              <a:ext cx="685800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configure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30915" y="3216025"/>
              <a:ext cx="685800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modules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0915" y="3529643"/>
              <a:ext cx="685800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roles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30915" y="3843261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provision-</a:t>
              </a:r>
              <a:r>
                <a:rPr lang="en-US" dirty="0" err="1">
                  <a:solidFill>
                    <a:schemeClr val="tx1"/>
                  </a:solidFill>
                </a:rPr>
                <a:t>aws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30915" y="4156879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local modules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30915" y="4470497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       provision code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30915" y="4784115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provision-azure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30915" y="5097733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local modules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30915" y="5411352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       provision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94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5"/>
            <a:ext cx="12192000" cy="6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48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5"/>
            <a:ext cx="12192000" cy="6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62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5"/>
            <a:ext cx="12192000" cy="6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81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5"/>
            <a:ext cx="12192000" cy="6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36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465"/>
            <a:ext cx="12192000" cy="64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87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7065335" cy="46315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We will cover: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Basics of the “business side” – purpose and requirements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Dive into the architectural and technical solutions, particularly as they pertain to the HashiCorp suite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Show some pics and sample code!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6200" y="758087"/>
            <a:ext cx="3657600" cy="501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65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2012" y="274951"/>
            <a:ext cx="7627976" cy="6308098"/>
            <a:chOff x="1872863" y="379141"/>
            <a:chExt cx="7627976" cy="6308098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0794E751-2E23-5940-8B12-082256E821AE}"/>
                </a:ext>
              </a:extLst>
            </p:cNvPr>
            <p:cNvSpPr/>
            <p:nvPr/>
          </p:nvSpPr>
          <p:spPr>
            <a:xfrm>
              <a:off x="1872863" y="379141"/>
              <a:ext cx="7627976" cy="6308098"/>
            </a:xfrm>
            <a:prstGeom prst="cube">
              <a:avLst>
                <a:gd name="adj" fmla="val 7376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Cloud Platform CORE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22670" y="3300152"/>
              <a:ext cx="685800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configure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24126" y="3622427"/>
              <a:ext cx="6858000" cy="27293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modules (</a:t>
              </a:r>
              <a:r>
                <a:rPr lang="en-US" dirty="0" err="1">
                  <a:solidFill>
                    <a:schemeClr val="tx1"/>
                  </a:solidFill>
                </a:rPr>
                <a:t>ansible</a:t>
              </a:r>
              <a:r>
                <a:rPr lang="en-US" dirty="0">
                  <a:solidFill>
                    <a:schemeClr val="tx1"/>
                  </a:solidFill>
                </a:rPr>
                <a:t> playbooks) 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24126" y="3943318"/>
              <a:ext cx="6858000" cy="27432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roles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24126" y="4265593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provision-</a:t>
              </a:r>
              <a:r>
                <a:rPr lang="en-US" dirty="0" err="1">
                  <a:solidFill>
                    <a:schemeClr val="tx1"/>
                  </a:solidFill>
                </a:rPr>
                <a:t>aws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24126" y="4587868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shared modules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24126" y="4910143"/>
              <a:ext cx="6858000" cy="27432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	compute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22335" y="5232418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provision-azure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22269" y="5554693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shared modules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24126" y="5876968"/>
              <a:ext cx="685800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        	compute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22670" y="1369270"/>
              <a:ext cx="6858000" cy="27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build-</a:t>
              </a:r>
              <a:r>
                <a:rPr lang="en-US" dirty="0" err="1">
                  <a:solidFill>
                    <a:schemeClr val="tx1"/>
                  </a:solidFill>
                </a:rPr>
                <a:t>aws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24126" y="1691545"/>
              <a:ext cx="6858000" cy="2729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packer code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24126" y="2012436"/>
              <a:ext cx="6858000" cy="27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configuration management (</a:t>
              </a:r>
              <a:r>
                <a:rPr lang="en-US" dirty="0" err="1">
                  <a:solidFill>
                    <a:schemeClr val="tx1"/>
                  </a:solidFill>
                </a:rPr>
                <a:t>ansible</a:t>
              </a:r>
              <a:r>
                <a:rPr lang="en-US" dirty="0">
                  <a:solidFill>
                    <a:schemeClr val="tx1"/>
                  </a:solidFill>
                </a:rPr>
                <a:t> playbooks)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22670" y="2334711"/>
              <a:ext cx="6858000" cy="27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build-azure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24126" y="2656986"/>
              <a:ext cx="6858000" cy="2729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packer code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024126" y="2977877"/>
              <a:ext cx="6858000" cy="27432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dirty="0">
                  <a:solidFill>
                    <a:schemeClr val="tx1"/>
                  </a:solidFill>
                </a:rPr>
                <a:t>configuration management (</a:t>
              </a:r>
              <a:r>
                <a:rPr lang="en-US" dirty="0" err="1">
                  <a:solidFill>
                    <a:schemeClr val="tx1"/>
                  </a:solidFill>
                </a:rPr>
                <a:t>ansible</a:t>
              </a:r>
              <a:r>
                <a:rPr lang="en-US" dirty="0">
                  <a:solidFill>
                    <a:schemeClr val="tx1"/>
                  </a:solidFill>
                </a:rPr>
                <a:t> playbooks)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22335" y="6199238"/>
              <a:ext cx="6858000" cy="27432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provision-common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174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6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29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5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33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Provision Tenant Product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Build sequence steps through setup and terraform stages for each layer: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Prep – set up the environment and set related environment variables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Build – pull down the repos, point to TF back-ends for workspaces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Plan/Destroy – standard TF stage 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Apply – standard TF stage</a:t>
            </a:r>
          </a:p>
        </p:txBody>
      </p:sp>
    </p:spTree>
    <p:extLst>
      <p:ext uri="{BB962C8B-B14F-4D97-AF65-F5344CB8AC3E}">
        <p14:creationId xmlns:p14="http://schemas.microsoft.com/office/powerpoint/2010/main" val="3183682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60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24917" y="590484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155986" y="2691840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1318271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5C64BA-DF24-0044-BFCF-F23466F323A1}"/>
              </a:ext>
            </a:extLst>
          </p:cNvPr>
          <p:cNvSpPr/>
          <p:nvPr/>
        </p:nvSpPr>
        <p:spPr>
          <a:xfrm>
            <a:off x="6597518" y="1147341"/>
            <a:ext cx="5505440" cy="2699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Org A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24917" y="590484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155986" y="2691840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157757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Getting Started</a:t>
            </a: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960980" y="2229494"/>
            <a:ext cx="1828800" cy="1828800"/>
          </a:xfrm>
          <a:prstGeom prst="ellipse">
            <a:avLst/>
          </a:prstGeom>
          <a:solidFill>
            <a:srgbClr val="4F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1">
              <a:solidFill>
                <a:prstClr val="white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1119" y="4150269"/>
            <a:ext cx="2268523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kern="0" dirty="0">
                <a:ea typeface="Roboto" panose="02000000000000000000" pitchFamily="2" charset="0"/>
                <a:cs typeface="Calibri Light" charset="0"/>
              </a:rPr>
              <a:t>Greenfield!</a:t>
            </a:r>
            <a:endParaRPr lang="en-IN" sz="2400" b="1" dirty="0">
              <a:ea typeface="Roboto" panose="02000000000000000000" pitchFamily="2" charset="0"/>
              <a:cs typeface="Calibri Light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25" y="2585487"/>
            <a:ext cx="990911" cy="1097280"/>
          </a:xfrm>
          <a:prstGeom prst="rect">
            <a:avLst/>
          </a:prstGeom>
        </p:spPr>
      </p:pic>
      <p:sp>
        <p:nvSpPr>
          <p:cNvPr id="37" name="Oval 36"/>
          <p:cNvSpPr>
            <a:spLocks noChangeAspect="1"/>
          </p:cNvSpPr>
          <p:nvPr/>
        </p:nvSpPr>
        <p:spPr>
          <a:xfrm>
            <a:off x="9321144" y="2229494"/>
            <a:ext cx="1828800" cy="1828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1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100175" y="4150269"/>
            <a:ext cx="2270739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kern="0" dirty="0">
                <a:ea typeface="Roboto" panose="02000000000000000000" pitchFamily="2" charset="0"/>
                <a:cs typeface="Calibri Light" charset="0"/>
              </a:rPr>
              <a:t>Awesome team &amp; colleague support</a:t>
            </a:r>
            <a:endParaRPr lang="en-IN" sz="2400" b="1" dirty="0">
              <a:ea typeface="Roboto" panose="02000000000000000000" pitchFamily="2" charset="0"/>
              <a:cs typeface="Calibri Light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18" y="2595254"/>
            <a:ext cx="964452" cy="10972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312733" y="4150269"/>
            <a:ext cx="227179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kern="0" dirty="0">
                <a:ea typeface="Roboto" panose="02000000000000000000" pitchFamily="2" charset="0"/>
                <a:cs typeface="Calibri Light" charset="0"/>
              </a:rPr>
              <a:t>Meaningful mission</a:t>
            </a:r>
            <a:endParaRPr lang="en-IN" sz="2400" b="1" dirty="0">
              <a:ea typeface="Roboto" panose="02000000000000000000" pitchFamily="2" charset="0"/>
              <a:cs typeface="Calibri Ligh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34230" y="2229494"/>
            <a:ext cx="1828800" cy="1828800"/>
            <a:chOff x="6534776" y="2229494"/>
            <a:chExt cx="1828800" cy="1828800"/>
          </a:xfrm>
        </p:grpSpPr>
        <p:sp>
          <p:nvSpPr>
            <p:cNvPr id="36" name="Oval 35"/>
            <p:cNvSpPr/>
            <p:nvPr/>
          </p:nvSpPr>
          <p:spPr>
            <a:xfrm>
              <a:off x="6534776" y="2229494"/>
              <a:ext cx="1828800" cy="1828800"/>
            </a:xfrm>
            <a:prstGeom prst="ellipse">
              <a:avLst/>
            </a:prstGeom>
            <a:solidFill>
              <a:srgbClr val="077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401">
                <a:solidFill>
                  <a:prstClr val="white"/>
                </a:solidFill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246" y="2563241"/>
              <a:ext cx="925860" cy="1280160"/>
            </a:xfrm>
            <a:prstGeom prst="rect">
              <a:avLst/>
            </a:prstGeom>
          </p:spPr>
        </p:pic>
      </p:grpSp>
      <p:sp>
        <p:nvSpPr>
          <p:cNvPr id="35" name="Oval 34"/>
          <p:cNvSpPr>
            <a:spLocks noChangeAspect="1"/>
          </p:cNvSpPr>
          <p:nvPr/>
        </p:nvSpPr>
        <p:spPr>
          <a:xfrm>
            <a:off x="3746787" y="2229494"/>
            <a:ext cx="1828800" cy="1828800"/>
          </a:xfrm>
          <a:prstGeom prst="ellipse">
            <a:avLst/>
          </a:prstGeom>
          <a:solidFill>
            <a:srgbClr val="C42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1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25291" y="4150269"/>
            <a:ext cx="227179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kern="0" dirty="0">
                <a:ea typeface="Roboto" panose="02000000000000000000" pitchFamily="2" charset="0"/>
                <a:cs typeface="Calibri Light" charset="0"/>
              </a:rPr>
              <a:t>Progressive gov’t thinking &amp; support</a:t>
            </a:r>
            <a:endParaRPr lang="en-IN" sz="2400" b="1" dirty="0">
              <a:ea typeface="Roboto" panose="02000000000000000000" pitchFamily="2" charset="0"/>
              <a:cs typeface="Calibri Light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02" y="2633242"/>
            <a:ext cx="1327571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93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5C64BA-DF24-0044-BFCF-F23466F323A1}"/>
              </a:ext>
            </a:extLst>
          </p:cNvPr>
          <p:cNvSpPr/>
          <p:nvPr/>
        </p:nvSpPr>
        <p:spPr>
          <a:xfrm>
            <a:off x="6597518" y="1147341"/>
            <a:ext cx="5505440" cy="2699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Org A VPC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24917" y="590484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1526" y="1248937"/>
            <a:ext cx="1743344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24594" y="1257745"/>
            <a:ext cx="1824196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network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8518" y="1248936"/>
            <a:ext cx="1350592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155986" y="2691840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4256905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5C64BA-DF24-0044-BFCF-F23466F323A1}"/>
              </a:ext>
            </a:extLst>
          </p:cNvPr>
          <p:cNvSpPr/>
          <p:nvPr/>
        </p:nvSpPr>
        <p:spPr>
          <a:xfrm>
            <a:off x="6597518" y="1147341"/>
            <a:ext cx="5505440" cy="2699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Org A VPC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CA2B28-C80C-8344-8F97-852EA25DBFC4}"/>
              </a:ext>
            </a:extLst>
          </p:cNvPr>
          <p:cNvSpPr/>
          <p:nvPr/>
        </p:nvSpPr>
        <p:spPr>
          <a:xfrm>
            <a:off x="6959272" y="1357661"/>
            <a:ext cx="1445237" cy="15499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Spoke VRF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C4420EB1-1181-DD42-BBE0-9F1E23B1E824}"/>
              </a:ext>
            </a:extLst>
          </p:cNvPr>
          <p:cNvSpPr/>
          <p:nvPr/>
        </p:nvSpPr>
        <p:spPr>
          <a:xfrm rot="16200000">
            <a:off x="5541387" y="1640605"/>
            <a:ext cx="421240" cy="1006657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A8C4F-D514-9D4B-9779-90362D232EBB}"/>
              </a:ext>
            </a:extLst>
          </p:cNvPr>
          <p:cNvSpPr txBox="1"/>
          <p:nvPr/>
        </p:nvSpPr>
        <p:spPr>
          <a:xfrm>
            <a:off x="5393752" y="1962899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24917" y="590484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4F78445-5F87-3746-A85E-E260DAC6C6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10050" y="1897173"/>
            <a:ext cx="640135" cy="246761"/>
          </a:xfrm>
          <a:prstGeom prst="bentConnector3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89E699-89A8-D84C-8A8D-E04B2D43C22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6255336" y="2132623"/>
            <a:ext cx="703936" cy="113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1526" y="1248937"/>
            <a:ext cx="1743344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24594" y="1257745"/>
            <a:ext cx="1824196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network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8518" y="1248936"/>
            <a:ext cx="1350592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155986" y="2691840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</p:spTree>
    <p:extLst>
      <p:ext uri="{BB962C8B-B14F-4D97-AF65-F5344CB8AC3E}">
        <p14:creationId xmlns:p14="http://schemas.microsoft.com/office/powerpoint/2010/main" val="389558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5C64BA-DF24-0044-BFCF-F23466F323A1}"/>
              </a:ext>
            </a:extLst>
          </p:cNvPr>
          <p:cNvSpPr/>
          <p:nvPr/>
        </p:nvSpPr>
        <p:spPr>
          <a:xfrm>
            <a:off x="6597518" y="1147341"/>
            <a:ext cx="5505440" cy="2699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Org A VPC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CA2B28-C80C-8344-8F97-852EA25DBFC4}"/>
              </a:ext>
            </a:extLst>
          </p:cNvPr>
          <p:cNvSpPr/>
          <p:nvPr/>
        </p:nvSpPr>
        <p:spPr>
          <a:xfrm>
            <a:off x="6959272" y="1357661"/>
            <a:ext cx="1445237" cy="15499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Spoke VRF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C4420EB1-1181-DD42-BBE0-9F1E23B1E824}"/>
              </a:ext>
            </a:extLst>
          </p:cNvPr>
          <p:cNvSpPr/>
          <p:nvPr/>
        </p:nvSpPr>
        <p:spPr>
          <a:xfrm rot="16200000">
            <a:off x="5541387" y="1640605"/>
            <a:ext cx="421240" cy="1006657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A8C4F-D514-9D4B-9779-90362D232EBB}"/>
              </a:ext>
            </a:extLst>
          </p:cNvPr>
          <p:cNvSpPr txBox="1"/>
          <p:nvPr/>
        </p:nvSpPr>
        <p:spPr>
          <a:xfrm>
            <a:off x="5393752" y="1962899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2858308" y="5997281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4F78445-5F87-3746-A85E-E260DAC6C6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10050" y="1897173"/>
            <a:ext cx="640135" cy="246761"/>
          </a:xfrm>
          <a:prstGeom prst="bentConnector3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89E699-89A8-D84C-8A8D-E04B2D43C22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6255336" y="2132623"/>
            <a:ext cx="703936" cy="113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1526" y="1248937"/>
            <a:ext cx="1743344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24594" y="1257745"/>
            <a:ext cx="1824196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network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8518" y="1248936"/>
            <a:ext cx="1350592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2918591" y="277119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30" name="Curved Connector 29"/>
          <p:cNvCxnSpPr>
            <a:stCxn id="10" idx="1"/>
          </p:cNvCxnSpPr>
          <p:nvPr/>
        </p:nvCxnSpPr>
        <p:spPr>
          <a:xfrm rot="10800000" flipV="1">
            <a:off x="4224918" y="2497255"/>
            <a:ext cx="2372601" cy="1876171"/>
          </a:xfrm>
          <a:prstGeom prst="curvedConnector3">
            <a:avLst>
              <a:gd name="adj1" fmla="val 98941"/>
            </a:avLst>
          </a:prstGeom>
          <a:ln w="28575">
            <a:headEnd type="triangle" w="lg" len="med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50748" y="3390374"/>
            <a:ext cx="150453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Service Connections</a:t>
            </a:r>
          </a:p>
        </p:txBody>
      </p:sp>
    </p:spTree>
    <p:extLst>
      <p:ext uri="{BB962C8B-B14F-4D97-AF65-F5344CB8AC3E}">
        <p14:creationId xmlns:p14="http://schemas.microsoft.com/office/powerpoint/2010/main" val="1256106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5C64BA-DF24-0044-BFCF-F23466F323A1}"/>
              </a:ext>
            </a:extLst>
          </p:cNvPr>
          <p:cNvSpPr/>
          <p:nvPr/>
        </p:nvSpPr>
        <p:spPr>
          <a:xfrm>
            <a:off x="6597518" y="1147341"/>
            <a:ext cx="5505440" cy="269983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Org A VPC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CA2B28-C80C-8344-8F97-852EA25DBFC4}"/>
              </a:ext>
            </a:extLst>
          </p:cNvPr>
          <p:cNvSpPr/>
          <p:nvPr/>
        </p:nvSpPr>
        <p:spPr>
          <a:xfrm>
            <a:off x="6959272" y="1357661"/>
            <a:ext cx="1445237" cy="15499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Spoke VRF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C4420EB1-1181-DD42-BBE0-9F1E23B1E824}"/>
              </a:ext>
            </a:extLst>
          </p:cNvPr>
          <p:cNvSpPr/>
          <p:nvPr/>
        </p:nvSpPr>
        <p:spPr>
          <a:xfrm rot="16200000">
            <a:off x="5541387" y="1640605"/>
            <a:ext cx="421240" cy="1006657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5A8C4F-D514-9D4B-9779-90362D232EBB}"/>
              </a:ext>
            </a:extLst>
          </p:cNvPr>
          <p:cNvSpPr txBox="1"/>
          <p:nvPr/>
        </p:nvSpPr>
        <p:spPr>
          <a:xfrm>
            <a:off x="5393752" y="1962899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76999C0B-F826-EC4B-89DF-F24953AD4A8E}"/>
              </a:ext>
            </a:extLst>
          </p:cNvPr>
          <p:cNvSpPr/>
          <p:nvPr/>
        </p:nvSpPr>
        <p:spPr>
          <a:xfrm>
            <a:off x="8862205" y="1593118"/>
            <a:ext cx="678094" cy="1095970"/>
          </a:xfrm>
          <a:prstGeom prst="cube">
            <a:avLst>
              <a:gd name="adj" fmla="val 9848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DF1A8F-C9A1-324E-B544-C2FF95A503F1}"/>
              </a:ext>
            </a:extLst>
          </p:cNvPr>
          <p:cNvSpPr txBox="1"/>
          <p:nvPr/>
        </p:nvSpPr>
        <p:spPr>
          <a:xfrm>
            <a:off x="8808947" y="2034710"/>
            <a:ext cx="68320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VM 1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F3534EE4-0472-DF4F-9E39-3B317941F517}"/>
              </a:ext>
            </a:extLst>
          </p:cNvPr>
          <p:cNvSpPr/>
          <p:nvPr/>
        </p:nvSpPr>
        <p:spPr>
          <a:xfrm>
            <a:off x="9733717" y="1593118"/>
            <a:ext cx="678094" cy="1095970"/>
          </a:xfrm>
          <a:prstGeom prst="cube">
            <a:avLst>
              <a:gd name="adj" fmla="val 9848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B7AB0E-D07B-2C46-8EDB-4DD79B499555}"/>
              </a:ext>
            </a:extLst>
          </p:cNvPr>
          <p:cNvSpPr txBox="1"/>
          <p:nvPr/>
        </p:nvSpPr>
        <p:spPr>
          <a:xfrm>
            <a:off x="9701461" y="2048142"/>
            <a:ext cx="68320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VM 2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5C8FF15-0424-AA42-B90F-3B10B1FDD8F3}"/>
              </a:ext>
            </a:extLst>
          </p:cNvPr>
          <p:cNvSpPr/>
          <p:nvPr/>
        </p:nvSpPr>
        <p:spPr>
          <a:xfrm>
            <a:off x="10884004" y="1593118"/>
            <a:ext cx="678094" cy="1095970"/>
          </a:xfrm>
          <a:prstGeom prst="cube">
            <a:avLst>
              <a:gd name="adj" fmla="val 9848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24917" y="5904846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4F78445-5F87-3746-A85E-E260DAC6C6B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610050" y="1897173"/>
            <a:ext cx="640135" cy="246761"/>
          </a:xfrm>
          <a:prstGeom prst="bentConnector3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89E699-89A8-D84C-8A8D-E04B2D43C22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6255336" y="2132623"/>
            <a:ext cx="703936" cy="113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1526" y="1248937"/>
            <a:ext cx="1743344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az1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824594" y="1257745"/>
            <a:ext cx="1824196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network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8518" y="1248936"/>
            <a:ext cx="1350592" cy="212218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 anchorCtr="1"/>
          <a:lstStyle/>
          <a:p>
            <a:pPr algn="ctr"/>
            <a:r>
              <a:rPr lang="en-US" dirty="0"/>
              <a:t>subnet az2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155986" y="2691840"/>
            <a:ext cx="62388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VPC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B7AB0E-D07B-2C46-8EDB-4DD79B499555}"/>
              </a:ext>
            </a:extLst>
          </p:cNvPr>
          <p:cNvSpPr txBox="1"/>
          <p:nvPr/>
        </p:nvSpPr>
        <p:spPr>
          <a:xfrm>
            <a:off x="10788113" y="2034710"/>
            <a:ext cx="867545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VM 1B</a:t>
            </a:r>
          </a:p>
        </p:txBody>
      </p:sp>
      <p:cxnSp>
        <p:nvCxnSpPr>
          <p:cNvPr id="31" name="Curved Connector 30"/>
          <p:cNvCxnSpPr/>
          <p:nvPr/>
        </p:nvCxnSpPr>
        <p:spPr>
          <a:xfrm rot="10800000" flipV="1">
            <a:off x="4224918" y="2497255"/>
            <a:ext cx="2372601" cy="1876171"/>
          </a:xfrm>
          <a:prstGeom prst="curvedConnector3">
            <a:avLst>
              <a:gd name="adj1" fmla="val 98941"/>
            </a:avLst>
          </a:prstGeom>
          <a:ln w="28575">
            <a:headEnd type="triangle" w="lg" len="med"/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6CE30B-6326-D646-BC48-57B689BF828F}"/>
              </a:ext>
            </a:extLst>
          </p:cNvPr>
          <p:cNvSpPr txBox="1"/>
          <p:nvPr/>
        </p:nvSpPr>
        <p:spPr>
          <a:xfrm>
            <a:off x="4250748" y="3390374"/>
            <a:ext cx="150453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Service Connections</a:t>
            </a:r>
          </a:p>
        </p:txBody>
      </p:sp>
    </p:spTree>
    <p:extLst>
      <p:ext uri="{BB962C8B-B14F-4D97-AF65-F5344CB8AC3E}">
        <p14:creationId xmlns:p14="http://schemas.microsoft.com/office/powerpoint/2010/main" val="4082659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BA2632-0DB4-FD4C-BF67-812F0D44F61F}"/>
              </a:ext>
            </a:extLst>
          </p:cNvPr>
          <p:cNvSpPr/>
          <p:nvPr/>
        </p:nvSpPr>
        <p:spPr>
          <a:xfrm>
            <a:off x="2719607" y="4373426"/>
            <a:ext cx="2188393" cy="199318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Shared Services and Management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5171E2-9674-B648-A189-56A9EE8C64FD}"/>
              </a:ext>
            </a:extLst>
          </p:cNvPr>
          <p:cNvSpPr/>
          <p:nvPr/>
        </p:nvSpPr>
        <p:spPr>
          <a:xfrm>
            <a:off x="2719607" y="1147341"/>
            <a:ext cx="2188393" cy="19931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CA99DC-A5D6-7F4D-A32F-937662E3D22C}"/>
              </a:ext>
            </a:extLst>
          </p:cNvPr>
          <p:cNvSpPr/>
          <p:nvPr/>
        </p:nvSpPr>
        <p:spPr>
          <a:xfrm>
            <a:off x="103201" y="2354554"/>
            <a:ext cx="1551939" cy="199318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6F21BA-3C57-934C-B82B-C015D0155A3E}"/>
              </a:ext>
            </a:extLst>
          </p:cNvPr>
          <p:cNvSpPr/>
          <p:nvPr/>
        </p:nvSpPr>
        <p:spPr>
          <a:xfrm>
            <a:off x="3017555" y="1462115"/>
            <a:ext cx="1592495" cy="87011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Org A Hub VRF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5EB29C13-9541-8449-BA5C-95DC73F78D8D}"/>
              </a:ext>
            </a:extLst>
          </p:cNvPr>
          <p:cNvCxnSpPr>
            <a:cxnSpLocks/>
            <a:stCxn id="7" idx="3"/>
            <a:endCxn id="46" idx="3"/>
          </p:cNvCxnSpPr>
          <p:nvPr/>
        </p:nvCxnSpPr>
        <p:spPr>
          <a:xfrm flipV="1">
            <a:off x="1655140" y="3167654"/>
            <a:ext cx="576645" cy="183494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781B0BFF-0A02-AB4C-93B1-E847E2EE5998}"/>
              </a:ext>
            </a:extLst>
          </p:cNvPr>
          <p:cNvCxnSpPr>
            <a:cxnSpLocks/>
            <a:stCxn id="33" idx="1"/>
            <a:endCxn id="9" idx="2"/>
          </p:cNvCxnSpPr>
          <p:nvPr/>
        </p:nvCxnSpPr>
        <p:spPr>
          <a:xfrm rot="5400000" flipH="1" flipV="1">
            <a:off x="3316689" y="2829345"/>
            <a:ext cx="994227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>
            <a:extLst>
              <a:ext uri="{FF2B5EF4-FFF2-40B4-BE49-F238E27FC236}">
                <a16:creationId xmlns:a16="http://schemas.microsoft.com/office/drawing/2014/main" id="{53F0ACA3-41C9-7D49-A6D5-A718300DB043}"/>
              </a:ext>
            </a:extLst>
          </p:cNvPr>
          <p:cNvSpPr/>
          <p:nvPr/>
        </p:nvSpPr>
        <p:spPr>
          <a:xfrm>
            <a:off x="3603182" y="3326458"/>
            <a:ext cx="421240" cy="816377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1EB47BD3-D0D6-FC4A-A353-07E1396F3A97}"/>
              </a:ext>
            </a:extLst>
          </p:cNvPr>
          <p:cNvCxnSpPr>
            <a:cxnSpLocks/>
            <a:stCxn id="5" idx="0"/>
            <a:endCxn id="33" idx="3"/>
          </p:cNvCxnSpPr>
          <p:nvPr/>
        </p:nvCxnSpPr>
        <p:spPr>
          <a:xfrm rot="16200000" flipV="1">
            <a:off x="3698508" y="4258130"/>
            <a:ext cx="230591" cy="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D6C9E68B-47BE-6344-AE68-7D68458FC74E}"/>
              </a:ext>
            </a:extLst>
          </p:cNvPr>
          <p:cNvSpPr/>
          <p:nvPr/>
        </p:nvSpPr>
        <p:spPr>
          <a:xfrm>
            <a:off x="2021165" y="2160997"/>
            <a:ext cx="421240" cy="1006657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1352AE4-6000-734B-B071-D8437F9C2D15}"/>
              </a:ext>
            </a:extLst>
          </p:cNvPr>
          <p:cNvCxnSpPr>
            <a:cxnSpLocks/>
            <a:stCxn id="46" idx="1"/>
            <a:endCxn id="9" idx="1"/>
          </p:cNvCxnSpPr>
          <p:nvPr/>
        </p:nvCxnSpPr>
        <p:spPr>
          <a:xfrm rot="5400000" flipH="1" flipV="1">
            <a:off x="2492758" y="1636200"/>
            <a:ext cx="263824" cy="785770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480BA-6BEA-A148-9DC3-54F12B297345}"/>
              </a:ext>
            </a:extLst>
          </p:cNvPr>
          <p:cNvSpPr txBox="1"/>
          <p:nvPr/>
        </p:nvSpPr>
        <p:spPr>
          <a:xfrm rot="5400000">
            <a:off x="3430818" y="3594641"/>
            <a:ext cx="816377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Tunnel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4869B6-D010-0548-A0AB-A30C42F71E30}"/>
              </a:ext>
            </a:extLst>
          </p:cNvPr>
          <p:cNvSpPr txBox="1"/>
          <p:nvPr/>
        </p:nvSpPr>
        <p:spPr>
          <a:xfrm>
            <a:off x="2004837" y="2485199"/>
            <a:ext cx="47160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SCI</a:t>
            </a:r>
          </a:p>
        </p:txBody>
      </p:sp>
    </p:spTree>
    <p:extLst>
      <p:ext uri="{BB962C8B-B14F-4D97-AF65-F5344CB8AC3E}">
        <p14:creationId xmlns:p14="http://schemas.microsoft.com/office/powerpoint/2010/main" val="1576458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Creation and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r>
              <a:rPr lang="en-US" sz="2800" dirty="0"/>
              <a:t>Linux image/CM in instance build</a:t>
            </a:r>
          </a:p>
          <a:p>
            <a:pPr marL="457200" lvl="1" indent="0">
              <a:buNone/>
            </a:pPr>
            <a:r>
              <a:rPr lang="en-US" sz="2800" dirty="0"/>
              <a:t>                            vs</a:t>
            </a:r>
          </a:p>
          <a:p>
            <a:pPr marL="457200" lvl="1" indent="0">
              <a:buNone/>
            </a:pPr>
            <a:r>
              <a:rPr lang="en-US" sz="2800" dirty="0"/>
              <a:t>   container approach of CM on AMI image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Immutable instance vs patching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525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44100" y="2146755"/>
            <a:ext cx="1615492" cy="3472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46" y="3210143"/>
            <a:ext cx="1371600" cy="131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JENKIN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46" y="2703941"/>
            <a:ext cx="1371600" cy="44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59125" y="2165196"/>
            <a:ext cx="1600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Provisioning Tools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812" y="2264893"/>
            <a:ext cx="1371600" cy="3276050"/>
            <a:chOff x="5406535" y="3180187"/>
            <a:chExt cx="1371600" cy="3276050"/>
          </a:xfrm>
        </p:grpSpPr>
        <p:pic>
          <p:nvPicPr>
            <p:cNvPr id="17" name="Picture 22" descr="Related imag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2431" y="4556073"/>
              <a:ext cx="1005223" cy="1003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435267" y="3184798"/>
              <a:ext cx="1308767" cy="327143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6535" y="3180187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Image Creation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44062" y="2432812"/>
            <a:ext cx="1331971" cy="906197"/>
            <a:chOff x="5412063" y="4644674"/>
            <a:chExt cx="1331971" cy="906197"/>
          </a:xfrm>
        </p:grpSpPr>
        <p:sp>
          <p:nvSpPr>
            <p:cNvPr id="23" name="Rectangle 22"/>
            <p:cNvSpPr/>
            <p:nvPr/>
          </p:nvSpPr>
          <p:spPr>
            <a:xfrm>
              <a:off x="5435267" y="4644674"/>
              <a:ext cx="1308767" cy="906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12063" y="4864924"/>
              <a:ext cx="13087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Artifact Repository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4622" y="5255453"/>
            <a:ext cx="955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Hardened OS Image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9065555" y="903212"/>
            <a:ext cx="1618488" cy="2094045"/>
            <a:chOff x="5623706" y="463051"/>
            <a:chExt cx="1618488" cy="2094045"/>
          </a:xfrm>
        </p:grpSpPr>
        <p:sp>
          <p:nvSpPr>
            <p:cNvPr id="34" name="Rectangle 33"/>
            <p:cNvSpPr/>
            <p:nvPr/>
          </p:nvSpPr>
          <p:spPr>
            <a:xfrm>
              <a:off x="5623706" y="463051"/>
              <a:ext cx="1618488" cy="20940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23706" y="463848"/>
              <a:ext cx="16184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Supporting</a:t>
              </a:r>
            </a:p>
            <a:p>
              <a:pPr algn="ctr"/>
              <a:r>
                <a:rPr lang="en-US" sz="1400" b="1" dirty="0"/>
                <a:t>Tools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218883" y="4046533"/>
            <a:ext cx="1618488" cy="2113966"/>
            <a:chOff x="7764203" y="3760244"/>
            <a:chExt cx="1618488" cy="2113966"/>
          </a:xfrm>
        </p:grpSpPr>
        <p:sp>
          <p:nvSpPr>
            <p:cNvPr id="45" name="Rectangle 44"/>
            <p:cNvSpPr/>
            <p:nvPr/>
          </p:nvSpPr>
          <p:spPr>
            <a:xfrm>
              <a:off x="7764203" y="3760244"/>
              <a:ext cx="1618488" cy="21139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8173787" y="4483607"/>
              <a:ext cx="876944" cy="1184570"/>
              <a:chOff x="6972894" y="3872631"/>
              <a:chExt cx="876944" cy="1184570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7052514" y="4873890"/>
                <a:ext cx="640080" cy="183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100" dirty="0"/>
                  <a:t>Instances</a:t>
                </a:r>
                <a:endParaRPr lang="en-US" sz="2400" dirty="0"/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2894" y="3872631"/>
                <a:ext cx="432660" cy="597483"/>
              </a:xfrm>
              <a:prstGeom prst="rect">
                <a:avLst/>
              </a:prstGeom>
              <a:solidFill>
                <a:schemeClr val="accent1"/>
              </a:solidFill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9224" y="4046195"/>
                <a:ext cx="432660" cy="597483"/>
              </a:xfrm>
              <a:prstGeom prst="rect">
                <a:avLst/>
              </a:prstGeom>
              <a:solidFill>
                <a:schemeClr val="accent1"/>
              </a:solidFill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7178" y="4219759"/>
                <a:ext cx="432660" cy="597483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  <p:sp>
          <p:nvSpPr>
            <p:cNvPr id="47" name="TextBox 46"/>
            <p:cNvSpPr txBox="1"/>
            <p:nvPr/>
          </p:nvSpPr>
          <p:spPr>
            <a:xfrm>
              <a:off x="7764203" y="3764752"/>
              <a:ext cx="16184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Servers &amp; Services</a:t>
              </a:r>
            </a:p>
          </p:txBody>
        </p:sp>
      </p:grpSp>
      <p:cxnSp>
        <p:nvCxnSpPr>
          <p:cNvPr id="80" name="Straight Arrow Connector 79"/>
          <p:cNvCxnSpPr>
            <a:stCxn id="23" idx="1"/>
            <a:endCxn id="18" idx="3"/>
          </p:cNvCxnSpPr>
          <p:nvPr/>
        </p:nvCxnSpPr>
        <p:spPr>
          <a:xfrm flipH="1">
            <a:off x="1976311" y="2885911"/>
            <a:ext cx="1290955" cy="1019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6556082" y="3975453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797074" y="3975453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038066" y="3975453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7279058" y="3975453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137278" y="4197963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123439" y="6255867"/>
            <a:ext cx="45719" cy="53076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" idx="3"/>
            <a:endCxn id="34" idx="1"/>
          </p:cNvCxnSpPr>
          <p:nvPr/>
        </p:nvCxnSpPr>
        <p:spPr>
          <a:xfrm flipV="1">
            <a:off x="7359592" y="1950235"/>
            <a:ext cx="1705963" cy="193270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85" y="5753376"/>
            <a:ext cx="544781" cy="564959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3082197" y="289863"/>
            <a:ext cx="1620397" cy="1067237"/>
            <a:chOff x="253919" y="5027356"/>
            <a:chExt cx="1620397" cy="1067237"/>
          </a:xfrm>
        </p:grpSpPr>
        <p:sp>
          <p:nvSpPr>
            <p:cNvPr id="100" name="Rectangle 99"/>
            <p:cNvSpPr/>
            <p:nvPr/>
          </p:nvSpPr>
          <p:spPr>
            <a:xfrm>
              <a:off x="253919" y="5027356"/>
              <a:ext cx="1620397" cy="106723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53920" y="5328476"/>
              <a:ext cx="1619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Source Code Repository</a:t>
              </a:r>
            </a:p>
          </p:txBody>
        </p:sp>
      </p:grpSp>
      <p:cxnSp>
        <p:nvCxnSpPr>
          <p:cNvPr id="102" name="Straight Arrow Connector 101"/>
          <p:cNvCxnSpPr>
            <a:stCxn id="100" idx="1"/>
            <a:endCxn id="18" idx="0"/>
          </p:cNvCxnSpPr>
          <p:nvPr/>
        </p:nvCxnSpPr>
        <p:spPr>
          <a:xfrm flipH="1">
            <a:off x="1321928" y="823482"/>
            <a:ext cx="1760269" cy="1446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" name="Picture 102" title="OS ISO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94" y="1180467"/>
            <a:ext cx="706295" cy="73152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445193" y="897876"/>
            <a:ext cx="955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OS ISO</a:t>
            </a:r>
          </a:p>
        </p:txBody>
      </p:sp>
      <p:cxnSp>
        <p:nvCxnSpPr>
          <p:cNvPr id="105" name="Straight Arrow Connector 104"/>
          <p:cNvCxnSpPr>
            <a:stCxn id="103" idx="2"/>
            <a:endCxn id="18" idx="0"/>
          </p:cNvCxnSpPr>
          <p:nvPr/>
        </p:nvCxnSpPr>
        <p:spPr>
          <a:xfrm>
            <a:off x="895742" y="1911987"/>
            <a:ext cx="426186" cy="357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807" y="1815669"/>
            <a:ext cx="822960" cy="411480"/>
          </a:xfrm>
          <a:prstGeom prst="rect">
            <a:avLst/>
          </a:prstGeom>
        </p:spPr>
      </p:pic>
      <p:pic>
        <p:nvPicPr>
          <p:cNvPr id="115" name="Picture 18" descr="Image result for hashicorp vault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57" y="1411089"/>
            <a:ext cx="914400" cy="42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:Ansible 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21" y="4649778"/>
            <a:ext cx="833590" cy="8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File:Ansible 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10" y="4529174"/>
            <a:ext cx="833590" cy="8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Arrow Connector 136"/>
          <p:cNvCxnSpPr>
            <a:stCxn id="98" idx="3"/>
            <a:endCxn id="8" idx="1"/>
          </p:cNvCxnSpPr>
          <p:nvPr/>
        </p:nvCxnSpPr>
        <p:spPr>
          <a:xfrm flipV="1">
            <a:off x="4190866" y="3882940"/>
            <a:ext cx="1553234" cy="2152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3" idx="3"/>
            <a:endCxn id="8" idx="1"/>
          </p:cNvCxnSpPr>
          <p:nvPr/>
        </p:nvCxnSpPr>
        <p:spPr>
          <a:xfrm>
            <a:off x="4576033" y="2885911"/>
            <a:ext cx="1168067" cy="9970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00" idx="3"/>
            <a:endCxn id="8" idx="0"/>
          </p:cNvCxnSpPr>
          <p:nvPr/>
        </p:nvCxnSpPr>
        <p:spPr>
          <a:xfrm>
            <a:off x="4702594" y="823482"/>
            <a:ext cx="1849252" cy="1323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45" idx="1"/>
            <a:endCxn id="8" idx="3"/>
          </p:cNvCxnSpPr>
          <p:nvPr/>
        </p:nvCxnSpPr>
        <p:spPr>
          <a:xfrm flipH="1" flipV="1">
            <a:off x="7359592" y="3882940"/>
            <a:ext cx="1859291" cy="122057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8" idx="2"/>
            <a:endCxn id="98" idx="1"/>
          </p:cNvCxnSpPr>
          <p:nvPr/>
        </p:nvCxnSpPr>
        <p:spPr>
          <a:xfrm>
            <a:off x="1321928" y="5540943"/>
            <a:ext cx="2324157" cy="4949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9" name="Picture 1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24" y="2814958"/>
            <a:ext cx="869772" cy="86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76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Hardening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0228" cy="4439444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800" dirty="0"/>
              <a:t>Hardening – is hard!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meet CIS standards, </a:t>
            </a:r>
            <a:r>
              <a:rPr lang="en-US" sz="2800" dirty="0" err="1"/>
              <a:t>Gov</a:t>
            </a:r>
            <a:r>
              <a:rPr lang="en-US" sz="2800" dirty="0"/>
              <a:t> standards, and Security Scan requirements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Nessus and similar products don’t always know how to test for compliance – quite often semantically as opposed to testing outcomes.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28" y="1490431"/>
            <a:ext cx="5280103" cy="43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2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52" y="655702"/>
            <a:ext cx="6872315" cy="4477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6992" y="29879"/>
            <a:ext cx="5329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Exo 2" pitchFamily="2" charset="77"/>
              </a:rPr>
              <a:t>Federal Security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8447" y="5133222"/>
            <a:ext cx="6513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70C0"/>
                </a:solidFill>
                <a:latin typeface="Exo 2" pitchFamily="2" charset="77"/>
              </a:rPr>
              <a:t>It’s Complicated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" y="975983"/>
            <a:ext cx="4951455" cy="52900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6814" y="3285504"/>
            <a:ext cx="751809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9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6743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Federal Security Authorization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9444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ATO (Authority to Operate)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Important ! But overly complicated and difficult !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 Efforts underway to modernize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Prime example where </a:t>
            </a:r>
            <a:r>
              <a:rPr lang="en-US" sz="3200" dirty="0" err="1"/>
              <a:t>DevSecOps</a:t>
            </a:r>
            <a:r>
              <a:rPr lang="en-US" sz="3200" dirty="0"/>
              <a:t> with automation and provable immutability with tools like the HashiCorp suite can greatly assist modernizing</a:t>
            </a:r>
            <a:endParaRPr lang="en-US" sz="3600" dirty="0"/>
          </a:p>
          <a:p>
            <a:pPr lvl="1"/>
            <a:endParaRPr lang="en-US" sz="3600" dirty="0"/>
          </a:p>
          <a:p>
            <a:pPr lvl="1"/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47" y="1501502"/>
            <a:ext cx="874124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4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9371" y="1725111"/>
            <a:ext cx="4105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Supports lift and shift + refactored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19371" y="2911052"/>
            <a:ext cx="4105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Provides and inherits necessary government security controls</a:t>
            </a:r>
          </a:p>
        </p:txBody>
      </p:sp>
      <p:sp>
        <p:nvSpPr>
          <p:cNvPr id="6" name="Oval 5"/>
          <p:cNvSpPr/>
          <p:nvPr/>
        </p:nvSpPr>
        <p:spPr>
          <a:xfrm>
            <a:off x="788266" y="1759014"/>
            <a:ext cx="640080" cy="640080"/>
          </a:xfrm>
          <a:prstGeom prst="ellipse">
            <a:avLst/>
          </a:prstGeom>
          <a:solidFill>
            <a:srgbClr val="424B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2" y="1886460"/>
            <a:ext cx="385188" cy="385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788266" y="2944955"/>
            <a:ext cx="640080" cy="640080"/>
          </a:xfrm>
          <a:prstGeom prst="ellipse">
            <a:avLst/>
          </a:prstGeom>
          <a:solidFill>
            <a:srgbClr val="424B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1" y="3074100"/>
            <a:ext cx="381790" cy="3817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1519371" y="4222611"/>
            <a:ext cx="1757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Tool agnostic</a:t>
            </a:r>
          </a:p>
        </p:txBody>
      </p:sp>
      <p:sp>
        <p:nvSpPr>
          <p:cNvPr id="12" name="Oval 11"/>
          <p:cNvSpPr/>
          <p:nvPr/>
        </p:nvSpPr>
        <p:spPr>
          <a:xfrm>
            <a:off x="788266" y="4102626"/>
            <a:ext cx="640080" cy="640080"/>
          </a:xfrm>
          <a:prstGeom prst="ellipse">
            <a:avLst/>
          </a:prstGeom>
          <a:solidFill>
            <a:srgbClr val="424B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32" y="4266137"/>
            <a:ext cx="317348" cy="31305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1519371" y="5196094"/>
            <a:ext cx="40699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Automated networking and configuration as code</a:t>
            </a:r>
          </a:p>
        </p:txBody>
      </p:sp>
      <p:sp>
        <p:nvSpPr>
          <p:cNvPr id="15" name="Oval 14"/>
          <p:cNvSpPr/>
          <p:nvPr/>
        </p:nvSpPr>
        <p:spPr>
          <a:xfrm>
            <a:off x="788266" y="5229997"/>
            <a:ext cx="640080" cy="640080"/>
          </a:xfrm>
          <a:prstGeom prst="ellipse">
            <a:avLst/>
          </a:prstGeom>
          <a:solidFill>
            <a:srgbClr val="424B5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7" y="5367157"/>
            <a:ext cx="409038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7334617" y="1725111"/>
            <a:ext cx="4105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Secure boundaries, allowing each tenant its separate enclave </a:t>
            </a:r>
          </a:p>
        </p:txBody>
      </p:sp>
      <p:sp>
        <p:nvSpPr>
          <p:cNvPr id="19" name="Oval 18"/>
          <p:cNvSpPr/>
          <p:nvPr/>
        </p:nvSpPr>
        <p:spPr>
          <a:xfrm>
            <a:off x="6555141" y="1759014"/>
            <a:ext cx="640080" cy="640080"/>
          </a:xfrm>
          <a:prstGeom prst="ellipse">
            <a:avLst/>
          </a:prstGeom>
          <a:solidFill>
            <a:srgbClr val="4FB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475" y="1929348"/>
            <a:ext cx="299413" cy="299413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7334617" y="2911052"/>
            <a:ext cx="4105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Users access systems via government identity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334617" y="4222611"/>
            <a:ext cx="4105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Logs and monitors all activity</a:t>
            </a:r>
          </a:p>
        </p:txBody>
      </p:sp>
      <p:sp>
        <p:nvSpPr>
          <p:cNvPr id="23" name="Oval 22"/>
          <p:cNvSpPr/>
          <p:nvPr/>
        </p:nvSpPr>
        <p:spPr>
          <a:xfrm>
            <a:off x="6555141" y="2944955"/>
            <a:ext cx="640080" cy="640080"/>
          </a:xfrm>
          <a:prstGeom prst="ellipse">
            <a:avLst/>
          </a:prstGeom>
          <a:solidFill>
            <a:srgbClr val="4FB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51" y="3105484"/>
            <a:ext cx="321660" cy="319023"/>
          </a:xfrm>
          <a:prstGeom prst="rect">
            <a:avLst/>
          </a:prstGeom>
          <a:noFill/>
        </p:spPr>
      </p:pic>
      <p:sp>
        <p:nvSpPr>
          <p:cNvPr id="26" name="Oval 25"/>
          <p:cNvSpPr/>
          <p:nvPr/>
        </p:nvSpPr>
        <p:spPr>
          <a:xfrm>
            <a:off x="6555141" y="4102626"/>
            <a:ext cx="640080" cy="640080"/>
          </a:xfrm>
          <a:prstGeom prst="ellipse">
            <a:avLst/>
          </a:prstGeom>
          <a:solidFill>
            <a:srgbClr val="4FB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55" y="4250957"/>
            <a:ext cx="413053" cy="343418"/>
          </a:xfrm>
          <a:prstGeom prst="rect">
            <a:avLst/>
          </a:prstGeom>
          <a:noFill/>
        </p:spPr>
      </p:pic>
      <p:sp>
        <p:nvSpPr>
          <p:cNvPr id="31" name="Rectangle 30"/>
          <p:cNvSpPr/>
          <p:nvPr/>
        </p:nvSpPr>
        <p:spPr>
          <a:xfrm>
            <a:off x="7334616" y="5196094"/>
            <a:ext cx="45204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Provide connection to internal client network</a:t>
            </a:r>
          </a:p>
        </p:txBody>
      </p:sp>
      <p:sp>
        <p:nvSpPr>
          <p:cNvPr id="33" name="Oval 32"/>
          <p:cNvSpPr/>
          <p:nvPr/>
        </p:nvSpPr>
        <p:spPr>
          <a:xfrm>
            <a:off x="6555141" y="5229997"/>
            <a:ext cx="640080" cy="640080"/>
          </a:xfrm>
          <a:prstGeom prst="ellipse">
            <a:avLst/>
          </a:prstGeom>
          <a:solidFill>
            <a:srgbClr val="4FB84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68" y="5333781"/>
            <a:ext cx="360427" cy="432512"/>
          </a:xfrm>
          <a:prstGeom prst="rect">
            <a:avLst/>
          </a:prstGeom>
          <a:noFill/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F700C063-0FD5-224D-952F-2FEE5CE435F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Exo 2" pitchFamily="2" charset="77"/>
                <a:ea typeface="+mj-ea"/>
                <a:cs typeface="+mj-cs"/>
              </a:defRPr>
            </a:lvl1pPr>
          </a:lstStyle>
          <a:p>
            <a:r>
              <a:rPr lang="en-US" sz="4800" dirty="0"/>
              <a:t>Federal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786013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7" y="257795"/>
            <a:ext cx="9920803" cy="64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72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9330" y="2736503"/>
            <a:ext cx="6513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Exo 2" pitchFamily="2" charset="77"/>
              </a:rPr>
              <a:t>Wrapping it Up…</a:t>
            </a:r>
          </a:p>
        </p:txBody>
      </p:sp>
    </p:spTree>
    <p:extLst>
      <p:ext uri="{BB962C8B-B14F-4D97-AF65-F5344CB8AC3E}">
        <p14:creationId xmlns:p14="http://schemas.microsoft.com/office/powerpoint/2010/main" val="3136994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23" y="88134"/>
            <a:ext cx="4755156" cy="6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61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723" y="88134"/>
            <a:ext cx="4755156" cy="6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49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256006" y="1240977"/>
            <a:ext cx="4356000" cy="435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63148" y="2060058"/>
            <a:ext cx="3263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/>
            <a:r>
              <a:rPr lang="en-US" sz="4000" b="1" dirty="0">
                <a:solidFill>
                  <a:schemeClr val="bg1"/>
                </a:solidFill>
                <a:latin typeface="Exo 2" pitchFamily="2" charset="77"/>
                <a:ea typeface="Roboto" panose="02000000000000000000" pitchFamily="2" charset="0"/>
              </a:rPr>
              <a:t>Lessons Learned, Comments, Advice</a:t>
            </a:r>
          </a:p>
        </p:txBody>
      </p:sp>
      <p:sp>
        <p:nvSpPr>
          <p:cNvPr id="59" name="Freeform 58"/>
          <p:cNvSpPr/>
          <p:nvPr/>
        </p:nvSpPr>
        <p:spPr>
          <a:xfrm>
            <a:off x="3468394" y="1117421"/>
            <a:ext cx="7467600" cy="1080000"/>
          </a:xfrm>
          <a:custGeom>
            <a:avLst/>
            <a:gdLst>
              <a:gd name="connsiteX0" fmla="*/ 0 w 7467600"/>
              <a:gd name="connsiteY0" fmla="*/ 0 h 1080000"/>
              <a:gd name="connsiteX1" fmla="*/ 7467600 w 7467600"/>
              <a:gd name="connsiteY1" fmla="*/ 0 h 1080000"/>
              <a:gd name="connsiteX2" fmla="*/ 7467600 w 7467600"/>
              <a:gd name="connsiteY2" fmla="*/ 1080000 h 1080000"/>
              <a:gd name="connsiteX3" fmla="*/ 1964346 w 7467600"/>
              <a:gd name="connsiteY3" fmla="*/ 1080000 h 1080000"/>
              <a:gd name="connsiteX4" fmla="*/ 1927181 w 7467600"/>
              <a:gd name="connsiteY4" fmla="*/ 1019153 h 1080000"/>
              <a:gd name="connsiteX5" fmla="*/ 0 w 7467600"/>
              <a:gd name="connsiteY5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7600" h="1080000">
                <a:moveTo>
                  <a:pt x="0" y="0"/>
                </a:moveTo>
                <a:lnTo>
                  <a:pt x="7467600" y="0"/>
                </a:lnTo>
                <a:lnTo>
                  <a:pt x="7467600" y="1080000"/>
                </a:lnTo>
                <a:lnTo>
                  <a:pt x="1964346" y="1080000"/>
                </a:lnTo>
                <a:lnTo>
                  <a:pt x="1927181" y="1019153"/>
                </a:lnTo>
                <a:cubicBezTo>
                  <a:pt x="1509523" y="404269"/>
                  <a:pt x="802228" y="0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602494" y="1117421"/>
            <a:ext cx="1333500" cy="1080000"/>
          </a:xfrm>
          <a:prstGeom prst="rect">
            <a:avLst/>
          </a:prstGeom>
          <a:solidFill>
            <a:srgbClr val="26262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943370" y="1380022"/>
            <a:ext cx="46019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987"/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hard to do immutable to the point of replace instead of patch</a:t>
            </a:r>
          </a:p>
        </p:txBody>
      </p:sp>
      <p:sp>
        <p:nvSpPr>
          <p:cNvPr id="68" name="Freeform 67"/>
          <p:cNvSpPr/>
          <p:nvPr/>
        </p:nvSpPr>
        <p:spPr>
          <a:xfrm>
            <a:off x="5494464" y="2298474"/>
            <a:ext cx="5441530" cy="1080000"/>
          </a:xfrm>
          <a:custGeom>
            <a:avLst/>
            <a:gdLst>
              <a:gd name="connsiteX0" fmla="*/ 0 w 5441530"/>
              <a:gd name="connsiteY0" fmla="*/ 0 h 1080000"/>
              <a:gd name="connsiteX1" fmla="*/ 5441530 w 5441530"/>
              <a:gd name="connsiteY1" fmla="*/ 0 h 1080000"/>
              <a:gd name="connsiteX2" fmla="*/ 5441530 w 5441530"/>
              <a:gd name="connsiteY2" fmla="*/ 1080000 h 1080000"/>
              <a:gd name="connsiteX3" fmla="*/ 295465 w 5441530"/>
              <a:gd name="connsiteY3" fmla="*/ 1080000 h 1080000"/>
              <a:gd name="connsiteX4" fmla="*/ 286031 w 5441530"/>
              <a:gd name="connsiteY4" fmla="*/ 894181 h 1080000"/>
              <a:gd name="connsiteX5" fmla="*/ 17524 w 5441530"/>
              <a:gd name="connsiteY5" fmla="*/ 2869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1530" h="1080000">
                <a:moveTo>
                  <a:pt x="0" y="0"/>
                </a:moveTo>
                <a:lnTo>
                  <a:pt x="5441530" y="0"/>
                </a:lnTo>
                <a:lnTo>
                  <a:pt x="5441530" y="1080000"/>
                </a:lnTo>
                <a:lnTo>
                  <a:pt x="295465" y="1080000"/>
                </a:lnTo>
                <a:lnTo>
                  <a:pt x="286031" y="894181"/>
                </a:lnTo>
                <a:cubicBezTo>
                  <a:pt x="254293" y="583347"/>
                  <a:pt x="160637" y="290718"/>
                  <a:pt x="17524" y="28690"/>
                </a:cubicBezTo>
                <a:close/>
              </a:path>
            </a:pathLst>
          </a:custGeom>
          <a:solidFill>
            <a:srgbClr val="077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602494" y="2298474"/>
            <a:ext cx="1333500" cy="1080000"/>
          </a:xfrm>
          <a:prstGeom prst="rect">
            <a:avLst/>
          </a:prstGeom>
          <a:solidFill>
            <a:srgbClr val="26262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918653" y="2373243"/>
            <a:ext cx="36004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987"/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Sequencing of provisioning a big stack of related tools can be challenging – solved with smaller states and plan -target</a:t>
            </a:r>
          </a:p>
        </p:txBody>
      </p:sp>
      <p:sp>
        <p:nvSpPr>
          <p:cNvPr id="77" name="Freeform 76"/>
          <p:cNvSpPr/>
          <p:nvPr/>
        </p:nvSpPr>
        <p:spPr>
          <a:xfrm>
            <a:off x="5494464" y="3479527"/>
            <a:ext cx="5441531" cy="1080000"/>
          </a:xfrm>
          <a:custGeom>
            <a:avLst/>
            <a:gdLst>
              <a:gd name="connsiteX0" fmla="*/ 295466 w 5441531"/>
              <a:gd name="connsiteY0" fmla="*/ 0 h 1080000"/>
              <a:gd name="connsiteX1" fmla="*/ 5441531 w 5441531"/>
              <a:gd name="connsiteY1" fmla="*/ 0 h 1080000"/>
              <a:gd name="connsiteX2" fmla="*/ 5441531 w 5441531"/>
              <a:gd name="connsiteY2" fmla="*/ 1080000 h 1080000"/>
              <a:gd name="connsiteX3" fmla="*/ 0 w 5441531"/>
              <a:gd name="connsiteY3" fmla="*/ 1080000 h 1080000"/>
              <a:gd name="connsiteX4" fmla="*/ 17525 w 5441531"/>
              <a:gd name="connsiteY4" fmla="*/ 1051309 h 1080000"/>
              <a:gd name="connsiteX5" fmla="*/ 286032 w 5441531"/>
              <a:gd name="connsiteY5" fmla="*/ 185819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1531" h="1080000">
                <a:moveTo>
                  <a:pt x="295466" y="0"/>
                </a:moveTo>
                <a:lnTo>
                  <a:pt x="5441531" y="0"/>
                </a:lnTo>
                <a:lnTo>
                  <a:pt x="5441531" y="1080000"/>
                </a:lnTo>
                <a:lnTo>
                  <a:pt x="0" y="1080000"/>
                </a:lnTo>
                <a:lnTo>
                  <a:pt x="17525" y="1051309"/>
                </a:lnTo>
                <a:cubicBezTo>
                  <a:pt x="160638" y="789281"/>
                  <a:pt x="254294" y="496653"/>
                  <a:pt x="286032" y="185819"/>
                </a:cubicBezTo>
                <a:close/>
              </a:path>
            </a:pathLst>
          </a:custGeom>
          <a:solidFill>
            <a:srgbClr val="4F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602494" y="3475706"/>
            <a:ext cx="1333500" cy="1080000"/>
          </a:xfrm>
          <a:prstGeom prst="rect">
            <a:avLst/>
          </a:prstGeom>
          <a:solidFill>
            <a:srgbClr val="26262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814265" y="3650195"/>
            <a:ext cx="37310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987"/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Terraform is not as “DRY”, as many of us </a:t>
            </a:r>
            <a:r>
              <a:rPr lang="en-US" sz="14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DevSecOps</a:t>
            </a:r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agents with developer backgrounds would prefer</a:t>
            </a:r>
          </a:p>
        </p:txBody>
      </p:sp>
      <p:sp>
        <p:nvSpPr>
          <p:cNvPr id="86" name="Freeform 85"/>
          <p:cNvSpPr/>
          <p:nvPr/>
        </p:nvSpPr>
        <p:spPr>
          <a:xfrm>
            <a:off x="3468394" y="4660579"/>
            <a:ext cx="7467600" cy="1080000"/>
          </a:xfrm>
          <a:custGeom>
            <a:avLst/>
            <a:gdLst>
              <a:gd name="connsiteX0" fmla="*/ 1964346 w 7467600"/>
              <a:gd name="connsiteY0" fmla="*/ 0 h 1080000"/>
              <a:gd name="connsiteX1" fmla="*/ 7467600 w 7467600"/>
              <a:gd name="connsiteY1" fmla="*/ 0 h 1080000"/>
              <a:gd name="connsiteX2" fmla="*/ 7467600 w 7467600"/>
              <a:gd name="connsiteY2" fmla="*/ 1080000 h 1080000"/>
              <a:gd name="connsiteX3" fmla="*/ 0 w 7467600"/>
              <a:gd name="connsiteY3" fmla="*/ 1080000 h 1080000"/>
              <a:gd name="connsiteX4" fmla="*/ 1927181 w 7467600"/>
              <a:gd name="connsiteY4" fmla="*/ 60847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0" h="1080000">
                <a:moveTo>
                  <a:pt x="1964346" y="0"/>
                </a:moveTo>
                <a:lnTo>
                  <a:pt x="7467600" y="0"/>
                </a:lnTo>
                <a:lnTo>
                  <a:pt x="7467600" y="1080000"/>
                </a:lnTo>
                <a:lnTo>
                  <a:pt x="0" y="1080000"/>
                </a:lnTo>
                <a:cubicBezTo>
                  <a:pt x="802228" y="1080000"/>
                  <a:pt x="1509523" y="675731"/>
                  <a:pt x="1927181" y="608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602494" y="4660579"/>
            <a:ext cx="1333500" cy="1080000"/>
          </a:xfrm>
          <a:prstGeom prst="rect">
            <a:avLst/>
          </a:prstGeom>
          <a:solidFill>
            <a:srgbClr val="26262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endParaRPr lang="en-US" sz="24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943370" y="4743936"/>
            <a:ext cx="46019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987"/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 to understand the “</a:t>
            </a:r>
            <a:r>
              <a:rPr lang="en-US" sz="14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Hashi</a:t>
            </a:r>
            <a:r>
              <a:rPr lang="en-US" sz="14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way” before really complaining about a perceived deficiency. Some things that allow for the power and flexibility are at the cost of other lesser causes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610" y="1315366"/>
            <a:ext cx="444715" cy="64008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39" y="2543325"/>
            <a:ext cx="582657" cy="58265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13" y="3745207"/>
            <a:ext cx="594108" cy="54864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889" y="4926259"/>
            <a:ext cx="556156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74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" y="8546"/>
            <a:ext cx="12192000" cy="39424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467426" y="1424003"/>
            <a:ext cx="1188720" cy="11887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822028" y="1428357"/>
            <a:ext cx="1188720" cy="118872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89807" y="734520"/>
            <a:ext cx="7412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-150" dirty="0">
                <a:solidFill>
                  <a:schemeClr val="bg1"/>
                </a:solidFill>
                <a:latin typeface="Exo 2" pitchFamily="2" charset="77"/>
                <a:cs typeface="Arial" panose="020B0604020202020204" pitchFamily="34" charset="0"/>
              </a:rPr>
              <a:t>Contact 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90779" y="1641193"/>
            <a:ext cx="433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Exo 2" pitchFamily="2" charset="77"/>
                <a:ea typeface="Roboto" panose="02000000000000000000" pitchFamily="2" charset="0"/>
              </a:rPr>
              <a:t>Mike Augustine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62360" y="2431751"/>
            <a:ext cx="365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mike.augustine825@gmail.com</a:t>
            </a:r>
          </a:p>
          <a:p>
            <a:pPr algn="ctr"/>
            <a:r>
              <a:rPr lang="en-US" b="1" dirty="0">
                <a:hlinkClick r:id="rId3"/>
              </a:rPr>
              <a:t>@</a:t>
            </a:r>
            <a:r>
              <a:rPr lang="en-US" u="sng" dirty="0">
                <a:hlinkClick r:id="rId3"/>
              </a:rPr>
              <a:t>MAugustine825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54" y="1698323"/>
            <a:ext cx="962358" cy="6400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61" y="1565517"/>
            <a:ext cx="719454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8244" y="4550699"/>
            <a:ext cx="4895512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5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9330" y="2459504"/>
            <a:ext cx="6513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Exo 2" pitchFamily="2" charset="77"/>
              </a:rPr>
              <a:t>What About that Long Title?</a:t>
            </a:r>
          </a:p>
        </p:txBody>
      </p:sp>
    </p:spTree>
    <p:extLst>
      <p:ext uri="{BB962C8B-B14F-4D97-AF65-F5344CB8AC3E}">
        <p14:creationId xmlns:p14="http://schemas.microsoft.com/office/powerpoint/2010/main" val="3794235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4102" cy="44394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sz="2800" dirty="0"/>
              <a:t>Support bringing a variety of apps/infrastructure to the cloud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Support tenants coming with their own technical capabilities</a:t>
            </a:r>
          </a:p>
          <a:p>
            <a:pPr marL="457200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Multiple environments (dev/test/prod) and multiples of each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217174"/>
            <a:ext cx="1124902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Provisioning a </a:t>
            </a:r>
            <a:r>
              <a:rPr lang="en-US" dirty="0">
                <a:ea typeface="Roboto" panose="02000000000000000000" pitchFamily="2" charset="0"/>
              </a:rPr>
              <a:t>Multi-Tenant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 CSP Agnostic Cloud Platform for the Federal Government</a:t>
            </a:r>
          </a:p>
        </p:txBody>
      </p:sp>
    </p:spTree>
    <p:extLst>
      <p:ext uri="{BB962C8B-B14F-4D97-AF65-F5344CB8AC3E}">
        <p14:creationId xmlns:p14="http://schemas.microsoft.com/office/powerpoint/2010/main" val="40194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7450"/>
            <a:ext cx="10515600" cy="3807618"/>
          </a:xfrm>
        </p:spPr>
        <p:txBody>
          <a:bodyPr>
            <a:normAutofit/>
          </a:bodyPr>
          <a:lstStyle/>
          <a:p>
            <a:pPr lvl="1"/>
            <a:endParaRPr lang="en-US" sz="2800" dirty="0"/>
          </a:p>
          <a:p>
            <a:pPr lvl="1"/>
            <a:r>
              <a:rPr lang="en-US" sz="2800" dirty="0"/>
              <a:t>CSP agnostic – able to deploy same apps to multiple CSPs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Still define infrastructure to the specific provider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But… avoid tool/feature lock-in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217174"/>
            <a:ext cx="1124902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Provisioning a Multi-Tenant </a:t>
            </a:r>
            <a:r>
              <a:rPr lang="en-US" dirty="0">
                <a:ea typeface="Roboto" panose="02000000000000000000" pitchFamily="2" charset="0"/>
              </a:rPr>
              <a:t>CSP Agnostic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Cloud Platform for the Federal Government</a:t>
            </a:r>
          </a:p>
        </p:txBody>
      </p:sp>
    </p:spTree>
    <p:extLst>
      <p:ext uri="{BB962C8B-B14F-4D97-AF65-F5344CB8AC3E}">
        <p14:creationId xmlns:p14="http://schemas.microsoft.com/office/powerpoint/2010/main" val="989996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AFD9A-6467-004D-B9CE-1868C524E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2675"/>
            <a:ext cx="10926337" cy="3912394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r>
              <a:rPr lang="en-US" sz="2600" dirty="0"/>
              <a:t>Do the hard stuff once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Provisioning/configuration for whole environments from end to end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Established and reusable services, Security practices and patterns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Reuse and easy adoption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199" y="217174"/>
            <a:ext cx="1124902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Provisioning a Multi-Tenant CSP Agnostic </a:t>
            </a:r>
            <a:r>
              <a:rPr lang="en-US" dirty="0">
                <a:ea typeface="Roboto" panose="02000000000000000000" pitchFamily="2" charset="0"/>
              </a:rPr>
              <a:t>Cloud Platform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a typeface="Roboto" panose="02000000000000000000" pitchFamily="2" charset="0"/>
              </a:rPr>
              <a:t>for the Federal Government</a:t>
            </a:r>
          </a:p>
        </p:txBody>
      </p:sp>
    </p:spTree>
    <p:extLst>
      <p:ext uri="{BB962C8B-B14F-4D97-AF65-F5344CB8AC3E}">
        <p14:creationId xmlns:p14="http://schemas.microsoft.com/office/powerpoint/2010/main" val="189489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ackstone Federal">
      <a:dk1>
        <a:srgbClr val="000000"/>
      </a:dk1>
      <a:lt1>
        <a:srgbClr val="FFFFFF"/>
      </a:lt1>
      <a:dk2>
        <a:srgbClr val="414B57"/>
      </a:dk2>
      <a:lt2>
        <a:srgbClr val="E7E6E6"/>
      </a:lt2>
      <a:accent1>
        <a:srgbClr val="0878AF"/>
      </a:accent1>
      <a:accent2>
        <a:srgbClr val="C32033"/>
      </a:accent2>
      <a:accent3>
        <a:srgbClr val="4FB848"/>
      </a:accent3>
      <a:accent4>
        <a:srgbClr val="CF8220"/>
      </a:accent4>
      <a:accent5>
        <a:srgbClr val="512E89"/>
      </a:accent5>
      <a:accent6>
        <a:srgbClr val="202F61"/>
      </a:accent6>
      <a:hlink>
        <a:srgbClr val="089BE5"/>
      </a:hlink>
      <a:folHlink>
        <a:srgbClr val="8249DF"/>
      </a:folHlink>
    </a:clrScheme>
    <a:fontScheme name="Blackstone Federal">
      <a:majorFont>
        <a:latin typeface="Exo 2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46093</TotalTime>
  <Words>3775</Words>
  <Application>Microsoft Office PowerPoint</Application>
  <PresentationFormat>Widescreen</PresentationFormat>
  <Paragraphs>596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Exo 2</vt:lpstr>
      <vt:lpstr>Franklin Gothic Book</vt:lpstr>
      <vt:lpstr>Roboto</vt:lpstr>
      <vt:lpstr>Wingdings</vt:lpstr>
      <vt:lpstr>Office Theme</vt:lpstr>
      <vt:lpstr>E-Corp Discussion and Demo </vt:lpstr>
      <vt:lpstr>PowerPoint Presentation</vt:lpstr>
      <vt:lpstr>Today’s Agenda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Requirements</vt:lpstr>
      <vt:lpstr>PowerPoint Presentation</vt:lpstr>
      <vt:lpstr>PowerPoint Presentation</vt:lpstr>
      <vt:lpstr>Tool Selection – Lean Evaluations</vt:lpstr>
      <vt:lpstr>Structures are Key</vt:lpstr>
      <vt:lpstr>Tenant Categorization</vt:lpstr>
      <vt:lpstr>Tagging Strategy </vt:lpstr>
      <vt:lpstr>Naming convention</vt:lpstr>
      <vt:lpstr>IaC Repos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Provision Tenant Product Instance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Instance Creation and Configuration</vt:lpstr>
      <vt:lpstr>PowerPoint Presentation</vt:lpstr>
      <vt:lpstr>Image Hardening </vt:lpstr>
      <vt:lpstr>PowerPoint Presentation</vt:lpstr>
      <vt:lpstr>Federal Security Authorization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HashiConf Presentation Oct 2018</dc:title>
  <dc:creator>Mike Augustine</dc:creator>
  <cp:lastModifiedBy>Michael Augustine</cp:lastModifiedBy>
  <cp:revision>222</cp:revision>
  <dcterms:created xsi:type="dcterms:W3CDTF">2018-07-27T14:49:46Z</dcterms:created>
  <dcterms:modified xsi:type="dcterms:W3CDTF">2019-06-16T02:29:31Z</dcterms:modified>
</cp:coreProperties>
</file>